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media/image35.jpg" ContentType="image/png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62" r:id="rId3"/>
    <p:sldId id="263" r:id="rId4"/>
    <p:sldId id="343" r:id="rId5"/>
    <p:sldId id="339" r:id="rId6"/>
    <p:sldId id="340" r:id="rId7"/>
    <p:sldId id="341" r:id="rId8"/>
    <p:sldId id="342" r:id="rId9"/>
    <p:sldId id="269" r:id="rId10"/>
    <p:sldId id="306" r:id="rId11"/>
    <p:sldId id="289" r:id="rId12"/>
    <p:sldId id="291" r:id="rId13"/>
    <p:sldId id="292" r:id="rId14"/>
    <p:sldId id="307" r:id="rId15"/>
    <p:sldId id="308" r:id="rId16"/>
    <p:sldId id="309" r:id="rId17"/>
    <p:sldId id="310" r:id="rId18"/>
    <p:sldId id="300" r:id="rId19"/>
    <p:sldId id="311" r:id="rId20"/>
    <p:sldId id="312" r:id="rId21"/>
    <p:sldId id="313" r:id="rId22"/>
    <p:sldId id="314" r:id="rId23"/>
    <p:sldId id="315" r:id="rId24"/>
    <p:sldId id="316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24" r:id="rId33"/>
    <p:sldId id="351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285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E56"/>
    <a:srgbClr val="3DA98F"/>
    <a:srgbClr val="2F8482"/>
    <a:srgbClr val="FFB747"/>
    <a:srgbClr val="EA7656"/>
    <a:srgbClr val="22454A"/>
    <a:srgbClr val="192530"/>
    <a:srgbClr val="45AC8E"/>
    <a:srgbClr val="FFBF00"/>
    <a:srgbClr val="EEE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0"/>
  </p:normalViewPr>
  <p:slideViewPr>
    <p:cSldViewPr snapToGrid="0" showGuides="1">
      <p:cViewPr>
        <p:scale>
          <a:sx n="94" d="100"/>
          <a:sy n="94" d="100"/>
        </p:scale>
        <p:origin x="1816" y="2656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B130C-5864-F649-8258-4D429DD8AD82}" type="datetimeFigureOut">
              <a:rPr kumimoji="1" lang="zh-CN" altLang="en-US" smtClean="0"/>
              <a:t>2022/2/28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FDA29-656C-3E40-A9A9-DB84BD9EBB6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441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813D0B-E0DA-45CE-AFC9-6EF7FF4E0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ADB21B2-8940-4207-8F87-74A6A32A5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F346B-D6BC-4DED-8A10-FABAC1E2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2B8E1E-A27A-451D-801A-8DD80498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57872-B775-4DDA-AF01-424948D3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0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A1A70E-5EA6-49BB-8C1C-CA12FCFA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58C5F96-DBE3-4339-B9C1-FFE00F442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83EB43-5062-4B70-8DE9-D422ADD0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121BDA-B8D7-450B-9F01-493DD034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94ECAA-4215-432D-A607-5EFB8C4F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2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4E7ABB2-46E3-4F63-8114-682E53E3C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EDD70ED-939A-41A3-864F-463076A87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DBDA66-039B-4DBA-9D21-47E8B810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31DC09B-970B-4292-82D5-D170DAF7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AF73F-7B96-4C61-99A2-18C27400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0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DC3839-C89F-449D-A3F4-B5689F50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A51BD0-89BC-4CDC-8BA0-816EDE99A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691510-3441-4067-962A-145779D1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7A9C12-1FA2-4915-BBA7-AE15BD8AB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22AFC6-1094-40A7-BCC1-790C2888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B6900C-3898-43DC-A605-96381862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E011F2-E686-4A3E-B423-CEB93DFC3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9567B6-EACB-4CC1-AFF4-C57DDFB1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3E2468-83CA-4CD7-8B91-AFDAD912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EB9DAD-F0C7-478B-9EA5-AFE09017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2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10FF3-AFBE-4419-8F59-A7CCFCED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07B3C0A-F82D-4106-BD16-86F9CDE52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17AD-3A62-4489-B059-84945F12A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9DC70E-E010-43AB-AF8F-9E5BF439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BA45127-5B64-448E-8041-E91DFA46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07778A4-4B19-407D-9EFA-3B27765D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12CA40-AC88-4F5B-B55A-BFC9ED17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80DB7F6-9EA0-462A-BFA4-DC1A53AE9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AEE3BFA-E39D-4687-BE63-95AA39B4A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A438EA7-6ED0-4C70-AA08-A77311CC2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36633D8-346D-496D-A661-28A5A3011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1543447-2101-4C44-9201-540E2346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C08A41D-95A2-4611-A361-56A53D72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E07DBF9-2D0E-47A3-A4AD-986A8CEA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4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7FE07A-8B15-4B8D-BB9A-C72934C0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73EBB05-F915-47C6-BA2A-52A3230D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4DE9CC0-3F68-489D-8DF3-B0D0338C4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CB8BE02-6723-4BE9-A03B-86188C86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2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A7A9C3F-A4DB-412B-8BF6-94DC710D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A9737EF-1053-4286-9DE6-6D7328C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4212E52-4078-4E86-971D-D53223F9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7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25CD9B-BD78-45A1-8A68-D1862869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31843B5-124B-4D94-B698-118217C8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0DBD07A-EDD8-448E-AD1A-5C30C9469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C863D2D-8CCA-4F96-8F5A-D5B76D05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F801DAD-BF34-44EE-AEAF-E735E05F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8AF8CB-7E40-4170-916D-B80E5747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0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40044A-8CE6-4DB0-9FED-4B12C6C3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A621F0B-8796-4FCD-9709-B5DDEE1D4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75A6CF8-9E91-4B23-86C2-7262DC09D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114FCE-CE70-4A9A-B3C1-29C6410B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1821C94-1EE7-4931-A2BD-A1832AE0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82CBB-F41B-4F28-A800-3F04361E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3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637EB23-558D-4782-BC01-4F077B5E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65113F6-432F-4C71-9A81-4077AC371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4C08D5-C80A-47C8-A956-48D0E611A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96F5A-3682-4A92-96A0-919D1410D509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2EC646-383C-4412-924D-796566940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F654F-6643-4EA3-8A7A-8CDA75324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6147B-765A-4B7F-8D7B-A47C4B9E2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24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20.jp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23.jp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24.jp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34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5.jpg"/><Relationship Id="rId5" Type="http://schemas.openxmlformats.org/officeDocument/2006/relationships/image" Target="../media/image2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6.png"/><Relationship Id="rId5" Type="http://schemas.openxmlformats.org/officeDocument/2006/relationships/image" Target="../media/image2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7.png"/><Relationship Id="rId5" Type="http://schemas.openxmlformats.org/officeDocument/2006/relationships/image" Target="../media/image2.png"/><Relationship Id="rId6" Type="http://schemas.openxmlformats.org/officeDocument/2006/relationships/image" Target="../media/image38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9.png"/><Relationship Id="rId5" Type="http://schemas.openxmlformats.org/officeDocument/2006/relationships/image" Target="../media/image2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5" Type="http://schemas.openxmlformats.org/officeDocument/2006/relationships/image" Target="../media/image2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1.png"/><Relationship Id="rId5" Type="http://schemas.openxmlformats.org/officeDocument/2006/relationships/image" Target="../media/image2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2.png"/><Relationship Id="rId5" Type="http://schemas.openxmlformats.org/officeDocument/2006/relationships/image" Target="../media/image2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hyperlink" Target="http://www.sen/" TargetMode="External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tags" Target="../tags/tag41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3.jpg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图片 21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CBEFF4F5-72EF-4580-B32A-4D32FAE0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11529"/>
          <a:stretch/>
        </p:blipFill>
        <p:spPr>
          <a:xfrm rot="16200000">
            <a:off x="2666117" y="-2666359"/>
            <a:ext cx="6856718" cy="12192000"/>
          </a:xfrm>
          <a:prstGeom prst="rect">
            <a:avLst/>
          </a:prstGeom>
          <a:ln>
            <a:solidFill>
              <a:srgbClr val="192530"/>
            </a:solidFill>
          </a:ln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1068400E-87C5-4C43-A6A4-ECB90853D174}"/>
              </a:ext>
            </a:extLst>
          </p:cNvPr>
          <p:cNvSpPr/>
          <p:nvPr/>
        </p:nvSpPr>
        <p:spPr>
          <a:xfrm>
            <a:off x="3111261" y="689376"/>
            <a:ext cx="5782795" cy="5479247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994E5CB1-8275-4F25-865E-307E3B75167C}"/>
              </a:ext>
            </a:extLst>
          </p:cNvPr>
          <p:cNvSpPr/>
          <p:nvPr/>
        </p:nvSpPr>
        <p:spPr>
          <a:xfrm>
            <a:off x="3414809" y="841150"/>
            <a:ext cx="5175700" cy="5175700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633A2457-CA4C-42B2-875B-64C35DE9CBA4}"/>
              </a:ext>
            </a:extLst>
          </p:cNvPr>
          <p:cNvSpPr/>
          <p:nvPr/>
        </p:nvSpPr>
        <p:spPr>
          <a:xfrm>
            <a:off x="314960" y="254000"/>
            <a:ext cx="11541760" cy="62585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31494" y="3776211"/>
            <a:ext cx="3908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>
                <a:latin typeface="PingFang SC" charset="-122"/>
                <a:ea typeface="PingFang SC" charset="-122"/>
                <a:cs typeface="PingFang SC" charset="-122"/>
              </a:rPr>
              <a:t>龙笛即时通讯软件</a:t>
            </a:r>
            <a:endParaRPr kumimoji="1" lang="zh-CN" altLang="en-US" sz="32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06" y="1498510"/>
            <a:ext cx="3213005" cy="62183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54" y="2582416"/>
            <a:ext cx="947972" cy="9479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431843" y="4410850"/>
            <a:ext cx="130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smtClean="0">
                <a:latin typeface="PingFang SC" charset="-122"/>
                <a:ea typeface="PingFang SC" charset="-122"/>
                <a:cs typeface="PingFang SC" charset="-122"/>
              </a:rPr>
              <a:t>简介</a:t>
            </a:r>
            <a:endParaRPr kumimoji="1" lang="zh-CN" altLang="en-US" sz="32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64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9" name="文本框 28"/>
          <p:cNvSpPr txBox="1"/>
          <p:nvPr/>
        </p:nvSpPr>
        <p:spPr>
          <a:xfrm>
            <a:off x="2772012" y="3653298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>
                <a:latin typeface="PingFang SC" charset="-122"/>
                <a:ea typeface="PingFang SC" charset="-122"/>
                <a:cs typeface="PingFang SC" charset="-122"/>
              </a:rPr>
              <a:t>注册地址：北京经济技术开发区</a:t>
            </a:r>
            <a:endParaRPr kumimoji="1" lang="zh-CN" altLang="en-US" sz="36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33" y="1560753"/>
            <a:ext cx="1480630" cy="1972938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5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9" name="文本框 28"/>
          <p:cNvSpPr txBox="1"/>
          <p:nvPr/>
        </p:nvSpPr>
        <p:spPr>
          <a:xfrm>
            <a:off x="6488148" y="5857679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latin typeface="PingFang SC" charset="-122"/>
                <a:ea typeface="PingFang SC" charset="-122"/>
                <a:cs typeface="PingFang SC" charset="-122"/>
              </a:rPr>
              <a:t>玉笛：</a:t>
            </a:r>
            <a:r>
              <a:rPr kumimoji="1" lang="en-US" altLang="zh-CN" sz="2400" dirty="0" smtClean="0">
                <a:latin typeface="PingFang SC" charset="-122"/>
                <a:ea typeface="PingFang SC" charset="-122"/>
                <a:cs typeface="PingFang SC" charset="-122"/>
              </a:rPr>
              <a:t>2000</a:t>
            </a:r>
            <a:r>
              <a:rPr kumimoji="1" lang="zh-CN" altLang="en-US" sz="2400" dirty="0" smtClean="0">
                <a:latin typeface="PingFang SC" charset="-122"/>
                <a:ea typeface="PingFang SC" charset="-122"/>
                <a:cs typeface="PingFang SC" charset="-122"/>
              </a:rPr>
              <a:t>万注册资金</a:t>
            </a:r>
            <a:endParaRPr kumimoji="1" lang="zh-CN" altLang="en-US" sz="24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58283" y="5857679"/>
            <a:ext cx="3323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latin typeface="PingFang SC" charset="-122"/>
                <a:ea typeface="PingFang SC" charset="-122"/>
                <a:cs typeface="PingFang SC" charset="-122"/>
              </a:rPr>
              <a:t>春笛：</a:t>
            </a:r>
            <a:r>
              <a:rPr kumimoji="1" lang="en-US" altLang="zh-CN" sz="2400" dirty="0" smtClean="0">
                <a:latin typeface="PingFang SC" charset="-122"/>
                <a:ea typeface="PingFang SC" charset="-122"/>
                <a:cs typeface="PingFang SC" charset="-122"/>
              </a:rPr>
              <a:t>1000</a:t>
            </a:r>
            <a:r>
              <a:rPr kumimoji="1" lang="zh-CN" altLang="en-US" sz="2400" dirty="0" smtClean="0">
                <a:latin typeface="PingFang SC" charset="-122"/>
                <a:ea typeface="PingFang SC" charset="-122"/>
                <a:cs typeface="PingFang SC" charset="-122"/>
              </a:rPr>
              <a:t>万注册资金</a:t>
            </a:r>
            <a:endParaRPr kumimoji="1" lang="zh-CN" altLang="en-US" sz="24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xmlns="" id="{338E0F71-90D7-44DB-ACE0-BD87801872DB}"/>
              </a:ext>
            </a:extLst>
          </p:cNvPr>
          <p:cNvSpPr>
            <a:spLocks/>
          </p:cNvSpPr>
          <p:nvPr/>
        </p:nvSpPr>
        <p:spPr bwMode="auto">
          <a:xfrm>
            <a:off x="3578409" y="3859146"/>
            <a:ext cx="754063" cy="1141413"/>
          </a:xfrm>
          <a:custGeom>
            <a:avLst/>
            <a:gdLst>
              <a:gd name="T0" fmla="*/ 103 w 153"/>
              <a:gd name="T1" fmla="*/ 195 h 231"/>
              <a:gd name="T2" fmla="*/ 53 w 153"/>
              <a:gd name="T3" fmla="*/ 195 h 231"/>
              <a:gd name="T4" fmla="*/ 16 w 153"/>
              <a:gd name="T5" fmla="*/ 157 h 231"/>
              <a:gd name="T6" fmla="*/ 16 w 153"/>
              <a:gd name="T7" fmla="*/ 0 h 231"/>
              <a:gd name="T8" fmla="*/ 0 w 153"/>
              <a:gd name="T9" fmla="*/ 0 h 231"/>
              <a:gd name="T10" fmla="*/ 0 w 153"/>
              <a:gd name="T11" fmla="*/ 157 h 231"/>
              <a:gd name="T12" fmla="*/ 53 w 153"/>
              <a:gd name="T13" fmla="*/ 211 h 231"/>
              <a:gd name="T14" fmla="*/ 103 w 153"/>
              <a:gd name="T15" fmla="*/ 211 h 231"/>
              <a:gd name="T16" fmla="*/ 103 w 153"/>
              <a:gd name="T17" fmla="*/ 231 h 231"/>
              <a:gd name="T18" fmla="*/ 153 w 153"/>
              <a:gd name="T19" fmla="*/ 203 h 231"/>
              <a:gd name="T20" fmla="*/ 103 w 153"/>
              <a:gd name="T21" fmla="*/ 174 h 231"/>
              <a:gd name="T22" fmla="*/ 103 w 153"/>
              <a:gd name="T23" fmla="*/ 19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" h="231">
                <a:moveTo>
                  <a:pt x="103" y="195"/>
                </a:moveTo>
                <a:cubicBezTo>
                  <a:pt x="53" y="195"/>
                  <a:pt x="53" y="195"/>
                  <a:pt x="53" y="195"/>
                </a:cubicBezTo>
                <a:cubicBezTo>
                  <a:pt x="33" y="195"/>
                  <a:pt x="16" y="178"/>
                  <a:pt x="16" y="157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87"/>
                  <a:pt x="24" y="211"/>
                  <a:pt x="53" y="211"/>
                </a:cubicBezTo>
                <a:cubicBezTo>
                  <a:pt x="103" y="211"/>
                  <a:pt x="103" y="211"/>
                  <a:pt x="103" y="211"/>
                </a:cubicBezTo>
                <a:cubicBezTo>
                  <a:pt x="103" y="231"/>
                  <a:pt x="103" y="231"/>
                  <a:pt x="103" y="231"/>
                </a:cubicBezTo>
                <a:cubicBezTo>
                  <a:pt x="153" y="203"/>
                  <a:pt x="153" y="203"/>
                  <a:pt x="153" y="203"/>
                </a:cubicBezTo>
                <a:cubicBezTo>
                  <a:pt x="103" y="174"/>
                  <a:pt x="103" y="174"/>
                  <a:pt x="103" y="174"/>
                </a:cubicBezTo>
                <a:lnTo>
                  <a:pt x="103" y="195"/>
                </a:lnTo>
                <a:close/>
              </a:path>
            </a:pathLst>
          </a:custGeom>
          <a:gradFill>
            <a:gsLst>
              <a:gs pos="0">
                <a:srgbClr val="1F496D"/>
              </a:gs>
              <a:gs pos="100000">
                <a:srgbClr val="4C2E4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xmlns="" id="{A8E02EF8-ACCE-48E4-8CC3-2E5B71DB6A66}"/>
              </a:ext>
            </a:extLst>
          </p:cNvPr>
          <p:cNvSpPr>
            <a:spLocks/>
          </p:cNvSpPr>
          <p:nvPr/>
        </p:nvSpPr>
        <p:spPr bwMode="auto">
          <a:xfrm>
            <a:off x="3578409" y="2569749"/>
            <a:ext cx="754063" cy="1131888"/>
          </a:xfrm>
          <a:custGeom>
            <a:avLst/>
            <a:gdLst>
              <a:gd name="T0" fmla="*/ 104 w 153"/>
              <a:gd name="T1" fmla="*/ 21 h 229"/>
              <a:gd name="T2" fmla="*/ 54 w 153"/>
              <a:gd name="T3" fmla="*/ 21 h 229"/>
              <a:gd name="T4" fmla="*/ 0 w 153"/>
              <a:gd name="T5" fmla="*/ 74 h 229"/>
              <a:gd name="T6" fmla="*/ 0 w 153"/>
              <a:gd name="T7" fmla="*/ 229 h 229"/>
              <a:gd name="T8" fmla="*/ 16 w 153"/>
              <a:gd name="T9" fmla="*/ 229 h 229"/>
              <a:gd name="T10" fmla="*/ 16 w 153"/>
              <a:gd name="T11" fmla="*/ 74 h 229"/>
              <a:gd name="T12" fmla="*/ 54 w 153"/>
              <a:gd name="T13" fmla="*/ 37 h 229"/>
              <a:gd name="T14" fmla="*/ 104 w 153"/>
              <a:gd name="T15" fmla="*/ 37 h 229"/>
              <a:gd name="T16" fmla="*/ 104 w 153"/>
              <a:gd name="T17" fmla="*/ 57 h 229"/>
              <a:gd name="T18" fmla="*/ 153 w 153"/>
              <a:gd name="T19" fmla="*/ 29 h 229"/>
              <a:gd name="T20" fmla="*/ 104 w 153"/>
              <a:gd name="T21" fmla="*/ 0 h 229"/>
              <a:gd name="T22" fmla="*/ 104 w 153"/>
              <a:gd name="T23" fmla="*/ 21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" h="229">
                <a:moveTo>
                  <a:pt x="104" y="21"/>
                </a:moveTo>
                <a:cubicBezTo>
                  <a:pt x="54" y="21"/>
                  <a:pt x="54" y="21"/>
                  <a:pt x="54" y="21"/>
                </a:cubicBezTo>
                <a:cubicBezTo>
                  <a:pt x="24" y="21"/>
                  <a:pt x="0" y="44"/>
                  <a:pt x="0" y="74"/>
                </a:cubicBezTo>
                <a:cubicBezTo>
                  <a:pt x="0" y="229"/>
                  <a:pt x="0" y="229"/>
                  <a:pt x="0" y="229"/>
                </a:cubicBezTo>
                <a:cubicBezTo>
                  <a:pt x="16" y="229"/>
                  <a:pt x="16" y="229"/>
                  <a:pt x="16" y="229"/>
                </a:cubicBezTo>
                <a:cubicBezTo>
                  <a:pt x="16" y="74"/>
                  <a:pt x="16" y="74"/>
                  <a:pt x="16" y="74"/>
                </a:cubicBezTo>
                <a:cubicBezTo>
                  <a:pt x="16" y="53"/>
                  <a:pt x="33" y="37"/>
                  <a:pt x="54" y="37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104" y="57"/>
                  <a:pt x="104" y="57"/>
                  <a:pt x="104" y="57"/>
                </a:cubicBezTo>
                <a:cubicBezTo>
                  <a:pt x="153" y="29"/>
                  <a:pt x="153" y="29"/>
                  <a:pt x="153" y="29"/>
                </a:cubicBezTo>
                <a:cubicBezTo>
                  <a:pt x="104" y="0"/>
                  <a:pt x="104" y="0"/>
                  <a:pt x="104" y="0"/>
                </a:cubicBezTo>
                <a:lnTo>
                  <a:pt x="104" y="21"/>
                </a:lnTo>
                <a:close/>
              </a:path>
            </a:pathLst>
          </a:custGeom>
          <a:gradFill>
            <a:gsLst>
              <a:gs pos="0">
                <a:srgbClr val="F01B32"/>
              </a:gs>
              <a:gs pos="100000">
                <a:srgbClr val="A00B1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2976987" y="3115690"/>
            <a:ext cx="1255713" cy="1409700"/>
            <a:chOff x="1308619" y="2772790"/>
            <a:chExt cx="1255713" cy="1409700"/>
          </a:xfrm>
        </p:grpSpPr>
        <p:grpSp>
          <p:nvGrpSpPr>
            <p:cNvPr id="25" name="组 24"/>
            <p:cNvGrpSpPr/>
            <p:nvPr/>
          </p:nvGrpSpPr>
          <p:grpSpPr>
            <a:xfrm>
              <a:off x="1308619" y="2772790"/>
              <a:ext cx="1255713" cy="1409700"/>
              <a:chOff x="1776413" y="3857626"/>
              <a:chExt cx="1255713" cy="1409700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3BADCE64-623E-4059-8FD0-ED72B9B05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413" y="3857626"/>
                <a:ext cx="1255713" cy="1409700"/>
              </a:xfrm>
              <a:custGeom>
                <a:avLst/>
                <a:gdLst>
                  <a:gd name="T0" fmla="*/ 237 w 255"/>
                  <a:gd name="T1" fmla="*/ 226 h 285"/>
                  <a:gd name="T2" fmla="*/ 252 w 255"/>
                  <a:gd name="T3" fmla="*/ 210 h 285"/>
                  <a:gd name="T4" fmla="*/ 255 w 255"/>
                  <a:gd name="T5" fmla="*/ 195 h 285"/>
                  <a:gd name="T6" fmla="*/ 255 w 255"/>
                  <a:gd name="T7" fmla="*/ 89 h 285"/>
                  <a:gd name="T8" fmla="*/ 252 w 255"/>
                  <a:gd name="T9" fmla="*/ 75 h 285"/>
                  <a:gd name="T10" fmla="*/ 237 w 255"/>
                  <a:gd name="T11" fmla="*/ 58 h 285"/>
                  <a:gd name="T12" fmla="*/ 145 w 255"/>
                  <a:gd name="T13" fmla="*/ 5 h 285"/>
                  <a:gd name="T14" fmla="*/ 133 w 255"/>
                  <a:gd name="T15" fmla="*/ 0 h 285"/>
                  <a:gd name="T16" fmla="*/ 127 w 255"/>
                  <a:gd name="T17" fmla="*/ 0 h 285"/>
                  <a:gd name="T18" fmla="*/ 109 w 255"/>
                  <a:gd name="T19" fmla="*/ 5 h 285"/>
                  <a:gd name="T20" fmla="*/ 18 w 255"/>
                  <a:gd name="T21" fmla="*/ 58 h 285"/>
                  <a:gd name="T22" fmla="*/ 3 w 255"/>
                  <a:gd name="T23" fmla="*/ 73 h 285"/>
                  <a:gd name="T24" fmla="*/ 0 w 255"/>
                  <a:gd name="T25" fmla="*/ 89 h 285"/>
                  <a:gd name="T26" fmla="*/ 0 w 255"/>
                  <a:gd name="T27" fmla="*/ 195 h 285"/>
                  <a:gd name="T28" fmla="*/ 5 w 255"/>
                  <a:gd name="T29" fmla="*/ 213 h 285"/>
                  <a:gd name="T30" fmla="*/ 18 w 255"/>
                  <a:gd name="T31" fmla="*/ 226 h 285"/>
                  <a:gd name="T32" fmla="*/ 109 w 255"/>
                  <a:gd name="T33" fmla="*/ 279 h 285"/>
                  <a:gd name="T34" fmla="*/ 145 w 255"/>
                  <a:gd name="T35" fmla="*/ 279 h 285"/>
                  <a:gd name="T36" fmla="*/ 237 w 255"/>
                  <a:gd name="T37" fmla="*/ 22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5" h="285">
                    <a:moveTo>
                      <a:pt x="237" y="226"/>
                    </a:moveTo>
                    <a:cubicBezTo>
                      <a:pt x="244" y="222"/>
                      <a:pt x="249" y="217"/>
                      <a:pt x="252" y="210"/>
                    </a:cubicBezTo>
                    <a:cubicBezTo>
                      <a:pt x="254" y="205"/>
                      <a:pt x="255" y="200"/>
                      <a:pt x="255" y="195"/>
                    </a:cubicBezTo>
                    <a:cubicBezTo>
                      <a:pt x="255" y="89"/>
                      <a:pt x="255" y="89"/>
                      <a:pt x="255" y="89"/>
                    </a:cubicBezTo>
                    <a:cubicBezTo>
                      <a:pt x="255" y="84"/>
                      <a:pt x="254" y="80"/>
                      <a:pt x="252" y="75"/>
                    </a:cubicBezTo>
                    <a:cubicBezTo>
                      <a:pt x="249" y="68"/>
                      <a:pt x="244" y="62"/>
                      <a:pt x="237" y="58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2" y="3"/>
                      <a:pt x="138" y="1"/>
                      <a:pt x="133" y="0"/>
                    </a:cubicBezTo>
                    <a:cubicBezTo>
                      <a:pt x="131" y="0"/>
                      <a:pt x="129" y="0"/>
                      <a:pt x="127" y="0"/>
                    </a:cubicBezTo>
                    <a:cubicBezTo>
                      <a:pt x="121" y="0"/>
                      <a:pt x="115" y="2"/>
                      <a:pt x="109" y="5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2" y="61"/>
                      <a:pt x="7" y="67"/>
                      <a:pt x="3" y="73"/>
                    </a:cubicBezTo>
                    <a:cubicBezTo>
                      <a:pt x="1" y="78"/>
                      <a:pt x="0" y="83"/>
                      <a:pt x="0" y="89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01"/>
                      <a:pt x="1" y="207"/>
                      <a:pt x="5" y="213"/>
                    </a:cubicBezTo>
                    <a:cubicBezTo>
                      <a:pt x="8" y="218"/>
                      <a:pt x="12" y="223"/>
                      <a:pt x="18" y="226"/>
                    </a:cubicBezTo>
                    <a:cubicBezTo>
                      <a:pt x="109" y="279"/>
                      <a:pt x="109" y="279"/>
                      <a:pt x="109" y="279"/>
                    </a:cubicBezTo>
                    <a:cubicBezTo>
                      <a:pt x="120" y="285"/>
                      <a:pt x="135" y="285"/>
                      <a:pt x="145" y="279"/>
                    </a:cubicBezTo>
                    <a:lnTo>
                      <a:pt x="237" y="226"/>
                    </a:lnTo>
                    <a:close/>
                  </a:path>
                </a:pathLst>
              </a:custGeom>
              <a:solidFill>
                <a:srgbClr val="F01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xmlns="" id="{C6CBCDF1-CC08-483B-AAC6-773F02F57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576" y="3887789"/>
                <a:ext cx="1196975" cy="1349375"/>
              </a:xfrm>
              <a:custGeom>
                <a:avLst/>
                <a:gdLst>
                  <a:gd name="T0" fmla="*/ 228 w 243"/>
                  <a:gd name="T1" fmla="*/ 215 h 273"/>
                  <a:gd name="T2" fmla="*/ 240 w 243"/>
                  <a:gd name="T3" fmla="*/ 202 h 273"/>
                  <a:gd name="T4" fmla="*/ 243 w 243"/>
                  <a:gd name="T5" fmla="*/ 189 h 273"/>
                  <a:gd name="T6" fmla="*/ 243 w 243"/>
                  <a:gd name="T7" fmla="*/ 83 h 273"/>
                  <a:gd name="T8" fmla="*/ 241 w 243"/>
                  <a:gd name="T9" fmla="*/ 72 h 273"/>
                  <a:gd name="T10" fmla="*/ 228 w 243"/>
                  <a:gd name="T11" fmla="*/ 57 h 273"/>
                  <a:gd name="T12" fmla="*/ 136 w 243"/>
                  <a:gd name="T13" fmla="*/ 4 h 273"/>
                  <a:gd name="T14" fmla="*/ 126 w 243"/>
                  <a:gd name="T15" fmla="*/ 0 h 273"/>
                  <a:gd name="T16" fmla="*/ 121 w 243"/>
                  <a:gd name="T17" fmla="*/ 0 h 273"/>
                  <a:gd name="T18" fmla="*/ 106 w 243"/>
                  <a:gd name="T19" fmla="*/ 4 h 273"/>
                  <a:gd name="T20" fmla="*/ 15 w 243"/>
                  <a:gd name="T21" fmla="*/ 57 h 273"/>
                  <a:gd name="T22" fmla="*/ 3 w 243"/>
                  <a:gd name="T23" fmla="*/ 70 h 273"/>
                  <a:gd name="T24" fmla="*/ 0 w 243"/>
                  <a:gd name="T25" fmla="*/ 83 h 273"/>
                  <a:gd name="T26" fmla="*/ 0 w 243"/>
                  <a:gd name="T27" fmla="*/ 189 h 273"/>
                  <a:gd name="T28" fmla="*/ 4 w 243"/>
                  <a:gd name="T29" fmla="*/ 204 h 273"/>
                  <a:gd name="T30" fmla="*/ 15 w 243"/>
                  <a:gd name="T31" fmla="*/ 215 h 273"/>
                  <a:gd name="T32" fmla="*/ 106 w 243"/>
                  <a:gd name="T33" fmla="*/ 268 h 273"/>
                  <a:gd name="T34" fmla="*/ 136 w 243"/>
                  <a:gd name="T35" fmla="*/ 268 h 273"/>
                  <a:gd name="T36" fmla="*/ 228 w 243"/>
                  <a:gd name="T37" fmla="*/ 21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3" h="273">
                    <a:moveTo>
                      <a:pt x="228" y="215"/>
                    </a:moveTo>
                    <a:cubicBezTo>
                      <a:pt x="233" y="212"/>
                      <a:pt x="238" y="207"/>
                      <a:pt x="240" y="202"/>
                    </a:cubicBezTo>
                    <a:cubicBezTo>
                      <a:pt x="242" y="198"/>
                      <a:pt x="243" y="193"/>
                      <a:pt x="243" y="189"/>
                    </a:cubicBezTo>
                    <a:cubicBezTo>
                      <a:pt x="243" y="83"/>
                      <a:pt x="243" y="83"/>
                      <a:pt x="243" y="83"/>
                    </a:cubicBezTo>
                    <a:cubicBezTo>
                      <a:pt x="243" y="79"/>
                      <a:pt x="242" y="75"/>
                      <a:pt x="241" y="72"/>
                    </a:cubicBezTo>
                    <a:cubicBezTo>
                      <a:pt x="238" y="65"/>
                      <a:pt x="234" y="60"/>
                      <a:pt x="228" y="57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3" y="2"/>
                      <a:pt x="130" y="1"/>
                      <a:pt x="126" y="0"/>
                    </a:cubicBezTo>
                    <a:cubicBezTo>
                      <a:pt x="125" y="0"/>
                      <a:pt x="123" y="0"/>
                      <a:pt x="121" y="0"/>
                    </a:cubicBezTo>
                    <a:cubicBezTo>
                      <a:pt x="116" y="0"/>
                      <a:pt x="111" y="1"/>
                      <a:pt x="106" y="4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0" y="60"/>
                      <a:pt x="5" y="64"/>
                      <a:pt x="3" y="70"/>
                    </a:cubicBezTo>
                    <a:cubicBezTo>
                      <a:pt x="1" y="74"/>
                      <a:pt x="0" y="78"/>
                      <a:pt x="0" y="83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94"/>
                      <a:pt x="1" y="199"/>
                      <a:pt x="4" y="204"/>
                    </a:cubicBezTo>
                    <a:cubicBezTo>
                      <a:pt x="6" y="208"/>
                      <a:pt x="10" y="212"/>
                      <a:pt x="15" y="215"/>
                    </a:cubicBezTo>
                    <a:cubicBezTo>
                      <a:pt x="106" y="268"/>
                      <a:pt x="106" y="268"/>
                      <a:pt x="106" y="268"/>
                    </a:cubicBezTo>
                    <a:cubicBezTo>
                      <a:pt x="116" y="273"/>
                      <a:pt x="127" y="273"/>
                      <a:pt x="136" y="268"/>
                    </a:cubicBezTo>
                    <a:lnTo>
                      <a:pt x="228" y="215"/>
                    </a:lnTo>
                    <a:close/>
                  </a:path>
                </a:pathLst>
              </a:custGeom>
              <a:gradFill>
                <a:gsLst>
                  <a:gs pos="0">
                    <a:srgbClr val="F01B32"/>
                  </a:gs>
                  <a:gs pos="100000">
                    <a:srgbClr val="A00B1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xmlns="" id="{C67771EC-0BCA-4338-B57B-C986795BD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051" y="4011614"/>
                <a:ext cx="960438" cy="1108075"/>
              </a:xfrm>
              <a:custGeom>
                <a:avLst/>
                <a:gdLst>
                  <a:gd name="T0" fmla="*/ 94 w 195"/>
                  <a:gd name="T1" fmla="*/ 1 h 224"/>
                  <a:gd name="T2" fmla="*/ 3 w 195"/>
                  <a:gd name="T3" fmla="*/ 54 h 224"/>
                  <a:gd name="T4" fmla="*/ 0 w 195"/>
                  <a:gd name="T5" fmla="*/ 56 h 224"/>
                  <a:gd name="T6" fmla="*/ 0 w 195"/>
                  <a:gd name="T7" fmla="*/ 59 h 224"/>
                  <a:gd name="T8" fmla="*/ 0 w 195"/>
                  <a:gd name="T9" fmla="*/ 165 h 224"/>
                  <a:gd name="T10" fmla="*/ 1 w 195"/>
                  <a:gd name="T11" fmla="*/ 168 h 224"/>
                  <a:gd name="T12" fmla="*/ 3 w 195"/>
                  <a:gd name="T13" fmla="*/ 170 h 224"/>
                  <a:gd name="T14" fmla="*/ 94 w 195"/>
                  <a:gd name="T15" fmla="*/ 223 h 224"/>
                  <a:gd name="T16" fmla="*/ 100 w 195"/>
                  <a:gd name="T17" fmla="*/ 223 h 224"/>
                  <a:gd name="T18" fmla="*/ 192 w 195"/>
                  <a:gd name="T19" fmla="*/ 170 h 224"/>
                  <a:gd name="T20" fmla="*/ 195 w 195"/>
                  <a:gd name="T21" fmla="*/ 167 h 224"/>
                  <a:gd name="T22" fmla="*/ 195 w 195"/>
                  <a:gd name="T23" fmla="*/ 165 h 224"/>
                  <a:gd name="T24" fmla="*/ 195 w 195"/>
                  <a:gd name="T25" fmla="*/ 59 h 224"/>
                  <a:gd name="T26" fmla="*/ 195 w 195"/>
                  <a:gd name="T27" fmla="*/ 56 h 224"/>
                  <a:gd name="T28" fmla="*/ 192 w 195"/>
                  <a:gd name="T29" fmla="*/ 53 h 224"/>
                  <a:gd name="T30" fmla="*/ 100 w 195"/>
                  <a:gd name="T31" fmla="*/ 1 h 224"/>
                  <a:gd name="T32" fmla="*/ 98 w 195"/>
                  <a:gd name="T33" fmla="*/ 0 h 224"/>
                  <a:gd name="T34" fmla="*/ 97 w 195"/>
                  <a:gd name="T35" fmla="*/ 0 h 224"/>
                  <a:gd name="T36" fmla="*/ 94 w 195"/>
                  <a:gd name="T37" fmla="*/ 1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5" h="224">
                    <a:moveTo>
                      <a:pt x="94" y="1"/>
                    </a:moveTo>
                    <a:cubicBezTo>
                      <a:pt x="3" y="54"/>
                      <a:pt x="3" y="54"/>
                      <a:pt x="3" y="54"/>
                    </a:cubicBezTo>
                    <a:cubicBezTo>
                      <a:pt x="2" y="54"/>
                      <a:pt x="1" y="55"/>
                      <a:pt x="0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6"/>
                      <a:pt x="0" y="167"/>
                      <a:pt x="1" y="168"/>
                    </a:cubicBezTo>
                    <a:cubicBezTo>
                      <a:pt x="1" y="169"/>
                      <a:pt x="2" y="169"/>
                      <a:pt x="3" y="170"/>
                    </a:cubicBezTo>
                    <a:cubicBezTo>
                      <a:pt x="94" y="223"/>
                      <a:pt x="94" y="223"/>
                      <a:pt x="94" y="223"/>
                    </a:cubicBezTo>
                    <a:cubicBezTo>
                      <a:pt x="96" y="224"/>
                      <a:pt x="99" y="224"/>
                      <a:pt x="100" y="223"/>
                    </a:cubicBezTo>
                    <a:cubicBezTo>
                      <a:pt x="192" y="170"/>
                      <a:pt x="192" y="170"/>
                      <a:pt x="192" y="170"/>
                    </a:cubicBezTo>
                    <a:cubicBezTo>
                      <a:pt x="193" y="169"/>
                      <a:pt x="194" y="168"/>
                      <a:pt x="195" y="167"/>
                    </a:cubicBezTo>
                    <a:cubicBezTo>
                      <a:pt x="195" y="166"/>
                      <a:pt x="195" y="166"/>
                      <a:pt x="195" y="165"/>
                    </a:cubicBezTo>
                    <a:cubicBezTo>
                      <a:pt x="195" y="59"/>
                      <a:pt x="195" y="59"/>
                      <a:pt x="195" y="59"/>
                    </a:cubicBezTo>
                    <a:cubicBezTo>
                      <a:pt x="195" y="58"/>
                      <a:pt x="195" y="57"/>
                      <a:pt x="195" y="56"/>
                    </a:cubicBezTo>
                    <a:cubicBezTo>
                      <a:pt x="194" y="55"/>
                      <a:pt x="193" y="54"/>
                      <a:pt x="192" y="53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0"/>
                      <a:pt x="99" y="0"/>
                      <a:pt x="98" y="0"/>
                    </a:cubicBezTo>
                    <a:cubicBezTo>
                      <a:pt x="98" y="0"/>
                      <a:pt x="98" y="0"/>
                      <a:pt x="97" y="0"/>
                    </a:cubicBezTo>
                    <a:cubicBezTo>
                      <a:pt x="96" y="0"/>
                      <a:pt x="95" y="0"/>
                      <a:pt x="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1B32"/>
                  </a:gs>
                  <a:gs pos="100000">
                    <a:srgbClr val="A00B1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xmlns="" id="{581FB2DB-F6E2-4B5D-BA77-1B66E5862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051" y="4006851"/>
                <a:ext cx="960438" cy="341313"/>
              </a:xfrm>
              <a:custGeom>
                <a:avLst/>
                <a:gdLst>
                  <a:gd name="T0" fmla="*/ 195 w 195"/>
                  <a:gd name="T1" fmla="*/ 57 h 69"/>
                  <a:gd name="T2" fmla="*/ 192 w 195"/>
                  <a:gd name="T3" fmla="*/ 54 h 69"/>
                  <a:gd name="T4" fmla="*/ 100 w 195"/>
                  <a:gd name="T5" fmla="*/ 1 h 69"/>
                  <a:gd name="T6" fmla="*/ 98 w 195"/>
                  <a:gd name="T7" fmla="*/ 0 h 69"/>
                  <a:gd name="T8" fmla="*/ 97 w 195"/>
                  <a:gd name="T9" fmla="*/ 0 h 69"/>
                  <a:gd name="T10" fmla="*/ 94 w 195"/>
                  <a:gd name="T11" fmla="*/ 1 h 69"/>
                  <a:gd name="T12" fmla="*/ 3 w 195"/>
                  <a:gd name="T13" fmla="*/ 54 h 69"/>
                  <a:gd name="T14" fmla="*/ 0 w 195"/>
                  <a:gd name="T15" fmla="*/ 56 h 69"/>
                  <a:gd name="T16" fmla="*/ 0 w 195"/>
                  <a:gd name="T17" fmla="*/ 59 h 69"/>
                  <a:gd name="T18" fmla="*/ 0 w 195"/>
                  <a:gd name="T19" fmla="*/ 69 h 69"/>
                  <a:gd name="T20" fmla="*/ 0 w 195"/>
                  <a:gd name="T21" fmla="*/ 66 h 69"/>
                  <a:gd name="T22" fmla="*/ 3 w 195"/>
                  <a:gd name="T23" fmla="*/ 64 h 69"/>
                  <a:gd name="T24" fmla="*/ 94 w 195"/>
                  <a:gd name="T25" fmla="*/ 11 h 69"/>
                  <a:gd name="T26" fmla="*/ 97 w 195"/>
                  <a:gd name="T27" fmla="*/ 10 h 69"/>
                  <a:gd name="T28" fmla="*/ 98 w 195"/>
                  <a:gd name="T29" fmla="*/ 10 h 69"/>
                  <a:gd name="T30" fmla="*/ 100 w 195"/>
                  <a:gd name="T31" fmla="*/ 11 h 69"/>
                  <a:gd name="T32" fmla="*/ 192 w 195"/>
                  <a:gd name="T33" fmla="*/ 64 h 69"/>
                  <a:gd name="T34" fmla="*/ 195 w 195"/>
                  <a:gd name="T35" fmla="*/ 67 h 69"/>
                  <a:gd name="T36" fmla="*/ 195 w 195"/>
                  <a:gd name="T37" fmla="*/ 69 h 69"/>
                  <a:gd name="T38" fmla="*/ 195 w 195"/>
                  <a:gd name="T39" fmla="*/ 59 h 69"/>
                  <a:gd name="T40" fmla="*/ 195 w 195"/>
                  <a:gd name="T41" fmla="*/ 5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5" h="69">
                    <a:moveTo>
                      <a:pt x="195" y="57"/>
                    </a:moveTo>
                    <a:cubicBezTo>
                      <a:pt x="194" y="55"/>
                      <a:pt x="193" y="54"/>
                      <a:pt x="192" y="54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0"/>
                      <a:pt x="99" y="0"/>
                      <a:pt x="98" y="0"/>
                    </a:cubicBezTo>
                    <a:cubicBezTo>
                      <a:pt x="98" y="0"/>
                      <a:pt x="98" y="0"/>
                      <a:pt x="97" y="0"/>
                    </a:cubicBezTo>
                    <a:cubicBezTo>
                      <a:pt x="96" y="0"/>
                      <a:pt x="95" y="0"/>
                      <a:pt x="94" y="1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2" y="54"/>
                      <a:pt x="1" y="55"/>
                      <a:pt x="0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0" y="66"/>
                    </a:cubicBezTo>
                    <a:cubicBezTo>
                      <a:pt x="1" y="65"/>
                      <a:pt x="2" y="64"/>
                      <a:pt x="3" y="64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95" y="10"/>
                      <a:pt x="96" y="10"/>
                      <a:pt x="97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9" y="10"/>
                      <a:pt x="100" y="10"/>
                      <a:pt x="100" y="11"/>
                    </a:cubicBezTo>
                    <a:cubicBezTo>
                      <a:pt x="192" y="64"/>
                      <a:pt x="192" y="64"/>
                      <a:pt x="192" y="64"/>
                    </a:cubicBezTo>
                    <a:cubicBezTo>
                      <a:pt x="193" y="64"/>
                      <a:pt x="194" y="65"/>
                      <a:pt x="195" y="67"/>
                    </a:cubicBezTo>
                    <a:cubicBezTo>
                      <a:pt x="195" y="67"/>
                      <a:pt x="195" y="68"/>
                      <a:pt x="195" y="69"/>
                    </a:cubicBezTo>
                    <a:cubicBezTo>
                      <a:pt x="195" y="59"/>
                      <a:pt x="195" y="59"/>
                      <a:pt x="195" y="59"/>
                    </a:cubicBezTo>
                    <a:cubicBezTo>
                      <a:pt x="195" y="58"/>
                      <a:pt x="195" y="57"/>
                      <a:pt x="195" y="57"/>
                    </a:cubicBezTo>
                    <a:close/>
                  </a:path>
                </a:pathLst>
              </a:custGeom>
              <a:solidFill>
                <a:srgbClr val="A00B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xmlns="" id="{83F0B2EA-60A6-4698-81DE-2AFF57C6D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313" y="3948114"/>
                <a:ext cx="1077913" cy="1225550"/>
              </a:xfrm>
              <a:custGeom>
                <a:avLst/>
                <a:gdLst>
                  <a:gd name="T0" fmla="*/ 217 w 219"/>
                  <a:gd name="T1" fmla="*/ 184 h 248"/>
                  <a:gd name="T2" fmla="*/ 219 w 219"/>
                  <a:gd name="T3" fmla="*/ 177 h 248"/>
                  <a:gd name="T4" fmla="*/ 219 w 219"/>
                  <a:gd name="T5" fmla="*/ 71 h 248"/>
                  <a:gd name="T6" fmla="*/ 218 w 219"/>
                  <a:gd name="T7" fmla="*/ 64 h 248"/>
                  <a:gd name="T8" fmla="*/ 210 w 219"/>
                  <a:gd name="T9" fmla="*/ 55 h 248"/>
                  <a:gd name="T10" fmla="*/ 118 w 219"/>
                  <a:gd name="T11" fmla="*/ 2 h 248"/>
                  <a:gd name="T12" fmla="*/ 112 w 219"/>
                  <a:gd name="T13" fmla="*/ 0 h 248"/>
                  <a:gd name="T14" fmla="*/ 109 w 219"/>
                  <a:gd name="T15" fmla="*/ 0 h 248"/>
                  <a:gd name="T16" fmla="*/ 100 w 219"/>
                  <a:gd name="T17" fmla="*/ 2 h 248"/>
                  <a:gd name="T18" fmla="*/ 9 w 219"/>
                  <a:gd name="T19" fmla="*/ 55 h 248"/>
                  <a:gd name="T20" fmla="*/ 2 w 219"/>
                  <a:gd name="T21" fmla="*/ 63 h 248"/>
                  <a:gd name="T22" fmla="*/ 0 w 219"/>
                  <a:gd name="T23" fmla="*/ 71 h 248"/>
                  <a:gd name="T24" fmla="*/ 0 w 219"/>
                  <a:gd name="T25" fmla="*/ 177 h 248"/>
                  <a:gd name="T26" fmla="*/ 2 w 219"/>
                  <a:gd name="T27" fmla="*/ 186 h 248"/>
                  <a:gd name="T28" fmla="*/ 9 w 219"/>
                  <a:gd name="T29" fmla="*/ 192 h 248"/>
                  <a:gd name="T30" fmla="*/ 100 w 219"/>
                  <a:gd name="T31" fmla="*/ 245 h 248"/>
                  <a:gd name="T32" fmla="*/ 118 w 219"/>
                  <a:gd name="T33" fmla="*/ 245 h 248"/>
                  <a:gd name="T34" fmla="*/ 210 w 219"/>
                  <a:gd name="T35" fmla="*/ 192 h 248"/>
                  <a:gd name="T36" fmla="*/ 217 w 219"/>
                  <a:gd name="T37" fmla="*/ 18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9" h="248">
                    <a:moveTo>
                      <a:pt x="217" y="184"/>
                    </a:moveTo>
                    <a:cubicBezTo>
                      <a:pt x="219" y="182"/>
                      <a:pt x="219" y="179"/>
                      <a:pt x="219" y="177"/>
                    </a:cubicBezTo>
                    <a:cubicBezTo>
                      <a:pt x="219" y="71"/>
                      <a:pt x="219" y="71"/>
                      <a:pt x="219" y="71"/>
                    </a:cubicBezTo>
                    <a:cubicBezTo>
                      <a:pt x="219" y="69"/>
                      <a:pt x="219" y="66"/>
                      <a:pt x="218" y="64"/>
                    </a:cubicBezTo>
                    <a:cubicBezTo>
                      <a:pt x="216" y="60"/>
                      <a:pt x="214" y="57"/>
                      <a:pt x="210" y="55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7" y="1"/>
                      <a:pt x="115" y="1"/>
                      <a:pt x="112" y="0"/>
                    </a:cubicBezTo>
                    <a:cubicBezTo>
                      <a:pt x="111" y="0"/>
                      <a:pt x="110" y="0"/>
                      <a:pt x="109" y="0"/>
                    </a:cubicBezTo>
                    <a:cubicBezTo>
                      <a:pt x="106" y="0"/>
                      <a:pt x="103" y="1"/>
                      <a:pt x="100" y="2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6" y="57"/>
                      <a:pt x="3" y="60"/>
                      <a:pt x="2" y="63"/>
                    </a:cubicBezTo>
                    <a:cubicBezTo>
                      <a:pt x="0" y="65"/>
                      <a:pt x="0" y="68"/>
                      <a:pt x="0" y="7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80"/>
                      <a:pt x="1" y="183"/>
                      <a:pt x="2" y="186"/>
                    </a:cubicBezTo>
                    <a:cubicBezTo>
                      <a:pt x="4" y="189"/>
                      <a:pt x="6" y="191"/>
                      <a:pt x="9" y="192"/>
                    </a:cubicBezTo>
                    <a:cubicBezTo>
                      <a:pt x="100" y="245"/>
                      <a:pt x="100" y="245"/>
                      <a:pt x="100" y="245"/>
                    </a:cubicBezTo>
                    <a:cubicBezTo>
                      <a:pt x="106" y="248"/>
                      <a:pt x="113" y="248"/>
                      <a:pt x="118" y="245"/>
                    </a:cubicBezTo>
                    <a:cubicBezTo>
                      <a:pt x="210" y="192"/>
                      <a:pt x="210" y="192"/>
                      <a:pt x="210" y="192"/>
                    </a:cubicBezTo>
                    <a:cubicBezTo>
                      <a:pt x="213" y="191"/>
                      <a:pt x="216" y="188"/>
                      <a:pt x="217" y="184"/>
                    </a:cubicBezTo>
                    <a:close/>
                  </a:path>
                </a:pathLst>
              </a:custGeom>
              <a:no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1664605" y="321026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 smtClean="0">
                  <a:solidFill>
                    <a:schemeClr val="bg1"/>
                  </a:solidFill>
                  <a:latin typeface="PingFang SC" charset="-122"/>
                  <a:ea typeface="PingFang SC" charset="-122"/>
                  <a:cs typeface="PingFang SC" charset="-122"/>
                </a:rPr>
                <a:t>笛</a:t>
              </a:r>
              <a:endParaRPr kumimoji="1" lang="zh-CN" altLang="en-US" sz="2800" dirty="0">
                <a:solidFill>
                  <a:schemeClr val="bg1"/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4663982" y="1995865"/>
            <a:ext cx="1260475" cy="1409700"/>
            <a:chOff x="2858454" y="1218625"/>
            <a:chExt cx="1260475" cy="1409700"/>
          </a:xfrm>
        </p:grpSpPr>
        <p:grpSp>
          <p:nvGrpSpPr>
            <p:cNvPr id="36" name="组 35"/>
            <p:cNvGrpSpPr/>
            <p:nvPr/>
          </p:nvGrpSpPr>
          <p:grpSpPr>
            <a:xfrm>
              <a:off x="2858454" y="1218625"/>
              <a:ext cx="1260475" cy="1409700"/>
              <a:chOff x="9155113" y="2330451"/>
              <a:chExt cx="1260475" cy="1409700"/>
            </a:xfrm>
          </p:grpSpPr>
          <p:sp>
            <p:nvSpPr>
              <p:cNvPr id="37" name="Freeform 52">
                <a:extLst>
                  <a:ext uri="{FF2B5EF4-FFF2-40B4-BE49-F238E27FC236}">
                    <a16:creationId xmlns:a16="http://schemas.microsoft.com/office/drawing/2014/main" xmlns="" id="{D5D80969-50F1-4909-B41C-DA4800F5C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5113" y="2330451"/>
                <a:ext cx="1260475" cy="1409700"/>
              </a:xfrm>
              <a:custGeom>
                <a:avLst/>
                <a:gdLst>
                  <a:gd name="T0" fmla="*/ 238 w 256"/>
                  <a:gd name="T1" fmla="*/ 226 h 285"/>
                  <a:gd name="T2" fmla="*/ 252 w 256"/>
                  <a:gd name="T3" fmla="*/ 210 h 285"/>
                  <a:gd name="T4" fmla="*/ 256 w 256"/>
                  <a:gd name="T5" fmla="*/ 195 h 285"/>
                  <a:gd name="T6" fmla="*/ 256 w 256"/>
                  <a:gd name="T7" fmla="*/ 89 h 285"/>
                  <a:gd name="T8" fmla="*/ 253 w 256"/>
                  <a:gd name="T9" fmla="*/ 75 h 285"/>
                  <a:gd name="T10" fmla="*/ 238 w 256"/>
                  <a:gd name="T11" fmla="*/ 58 h 285"/>
                  <a:gd name="T12" fmla="*/ 146 w 256"/>
                  <a:gd name="T13" fmla="*/ 5 h 285"/>
                  <a:gd name="T14" fmla="*/ 134 w 256"/>
                  <a:gd name="T15" fmla="*/ 0 h 285"/>
                  <a:gd name="T16" fmla="*/ 128 w 256"/>
                  <a:gd name="T17" fmla="*/ 0 h 285"/>
                  <a:gd name="T18" fmla="*/ 110 w 256"/>
                  <a:gd name="T19" fmla="*/ 5 h 285"/>
                  <a:gd name="T20" fmla="*/ 18 w 256"/>
                  <a:gd name="T21" fmla="*/ 58 h 285"/>
                  <a:gd name="T22" fmla="*/ 4 w 256"/>
                  <a:gd name="T23" fmla="*/ 73 h 285"/>
                  <a:gd name="T24" fmla="*/ 0 w 256"/>
                  <a:gd name="T25" fmla="*/ 89 h 285"/>
                  <a:gd name="T26" fmla="*/ 0 w 256"/>
                  <a:gd name="T27" fmla="*/ 195 h 285"/>
                  <a:gd name="T28" fmla="*/ 5 w 256"/>
                  <a:gd name="T29" fmla="*/ 213 h 285"/>
                  <a:gd name="T30" fmla="*/ 18 w 256"/>
                  <a:gd name="T31" fmla="*/ 226 h 285"/>
                  <a:gd name="T32" fmla="*/ 110 w 256"/>
                  <a:gd name="T33" fmla="*/ 279 h 285"/>
                  <a:gd name="T34" fmla="*/ 146 w 256"/>
                  <a:gd name="T35" fmla="*/ 279 h 285"/>
                  <a:gd name="T36" fmla="*/ 238 w 256"/>
                  <a:gd name="T37" fmla="*/ 22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6" h="285">
                    <a:moveTo>
                      <a:pt x="238" y="226"/>
                    </a:moveTo>
                    <a:cubicBezTo>
                      <a:pt x="244" y="222"/>
                      <a:pt x="249" y="217"/>
                      <a:pt x="252" y="210"/>
                    </a:cubicBezTo>
                    <a:cubicBezTo>
                      <a:pt x="254" y="205"/>
                      <a:pt x="256" y="200"/>
                      <a:pt x="256" y="195"/>
                    </a:cubicBezTo>
                    <a:cubicBezTo>
                      <a:pt x="256" y="89"/>
                      <a:pt x="256" y="89"/>
                      <a:pt x="256" y="89"/>
                    </a:cubicBezTo>
                    <a:cubicBezTo>
                      <a:pt x="256" y="84"/>
                      <a:pt x="255" y="79"/>
                      <a:pt x="253" y="75"/>
                    </a:cubicBezTo>
                    <a:cubicBezTo>
                      <a:pt x="250" y="68"/>
                      <a:pt x="245" y="62"/>
                      <a:pt x="238" y="58"/>
                    </a:cubicBezTo>
                    <a:cubicBezTo>
                      <a:pt x="146" y="5"/>
                      <a:pt x="146" y="5"/>
                      <a:pt x="146" y="5"/>
                    </a:cubicBezTo>
                    <a:cubicBezTo>
                      <a:pt x="142" y="2"/>
                      <a:pt x="138" y="1"/>
                      <a:pt x="134" y="0"/>
                    </a:cubicBezTo>
                    <a:cubicBezTo>
                      <a:pt x="132" y="0"/>
                      <a:pt x="130" y="0"/>
                      <a:pt x="128" y="0"/>
                    </a:cubicBezTo>
                    <a:cubicBezTo>
                      <a:pt x="122" y="0"/>
                      <a:pt x="115" y="1"/>
                      <a:pt x="110" y="5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2" y="61"/>
                      <a:pt x="7" y="66"/>
                      <a:pt x="4" y="73"/>
                    </a:cubicBezTo>
                    <a:cubicBezTo>
                      <a:pt x="2" y="78"/>
                      <a:pt x="0" y="83"/>
                      <a:pt x="0" y="89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01"/>
                      <a:pt x="2" y="207"/>
                      <a:pt x="5" y="213"/>
                    </a:cubicBezTo>
                    <a:cubicBezTo>
                      <a:pt x="8" y="218"/>
                      <a:pt x="13" y="223"/>
                      <a:pt x="18" y="226"/>
                    </a:cubicBezTo>
                    <a:cubicBezTo>
                      <a:pt x="110" y="279"/>
                      <a:pt x="110" y="279"/>
                      <a:pt x="110" y="279"/>
                    </a:cubicBezTo>
                    <a:cubicBezTo>
                      <a:pt x="121" y="285"/>
                      <a:pt x="135" y="285"/>
                      <a:pt x="146" y="279"/>
                    </a:cubicBezTo>
                    <a:lnTo>
                      <a:pt x="238" y="226"/>
                    </a:lnTo>
                    <a:close/>
                  </a:path>
                </a:pathLst>
              </a:custGeom>
              <a:solidFill>
                <a:srgbClr val="4C2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53">
                <a:extLst>
                  <a:ext uri="{FF2B5EF4-FFF2-40B4-BE49-F238E27FC236}">
                    <a16:creationId xmlns:a16="http://schemas.microsoft.com/office/drawing/2014/main" xmlns="" id="{93769ECA-9857-43EA-A2E4-2D9E267C2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3688" y="2360614"/>
                <a:ext cx="1203325" cy="1349375"/>
              </a:xfrm>
              <a:custGeom>
                <a:avLst/>
                <a:gdLst>
                  <a:gd name="T0" fmla="*/ 229 w 244"/>
                  <a:gd name="T1" fmla="*/ 215 h 273"/>
                  <a:gd name="T2" fmla="*/ 241 w 244"/>
                  <a:gd name="T3" fmla="*/ 201 h 273"/>
                  <a:gd name="T4" fmla="*/ 244 w 244"/>
                  <a:gd name="T5" fmla="*/ 189 h 273"/>
                  <a:gd name="T6" fmla="*/ 244 w 244"/>
                  <a:gd name="T7" fmla="*/ 83 h 273"/>
                  <a:gd name="T8" fmla="*/ 241 w 244"/>
                  <a:gd name="T9" fmla="*/ 71 h 273"/>
                  <a:gd name="T10" fmla="*/ 229 w 244"/>
                  <a:gd name="T11" fmla="*/ 57 h 273"/>
                  <a:gd name="T12" fmla="*/ 137 w 244"/>
                  <a:gd name="T13" fmla="*/ 4 h 273"/>
                  <a:gd name="T14" fmla="*/ 127 w 244"/>
                  <a:gd name="T15" fmla="*/ 0 h 273"/>
                  <a:gd name="T16" fmla="*/ 122 w 244"/>
                  <a:gd name="T17" fmla="*/ 0 h 273"/>
                  <a:gd name="T18" fmla="*/ 107 w 244"/>
                  <a:gd name="T19" fmla="*/ 4 h 273"/>
                  <a:gd name="T20" fmla="*/ 15 w 244"/>
                  <a:gd name="T21" fmla="*/ 57 h 273"/>
                  <a:gd name="T22" fmla="*/ 3 w 244"/>
                  <a:gd name="T23" fmla="*/ 70 h 273"/>
                  <a:gd name="T24" fmla="*/ 0 w 244"/>
                  <a:gd name="T25" fmla="*/ 83 h 273"/>
                  <a:gd name="T26" fmla="*/ 0 w 244"/>
                  <a:gd name="T27" fmla="*/ 189 h 273"/>
                  <a:gd name="T28" fmla="*/ 4 w 244"/>
                  <a:gd name="T29" fmla="*/ 204 h 273"/>
                  <a:gd name="T30" fmla="*/ 15 w 244"/>
                  <a:gd name="T31" fmla="*/ 215 h 273"/>
                  <a:gd name="T32" fmla="*/ 107 w 244"/>
                  <a:gd name="T33" fmla="*/ 268 h 273"/>
                  <a:gd name="T34" fmla="*/ 137 w 244"/>
                  <a:gd name="T35" fmla="*/ 268 h 273"/>
                  <a:gd name="T36" fmla="*/ 229 w 244"/>
                  <a:gd name="T37" fmla="*/ 21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4" h="273">
                    <a:moveTo>
                      <a:pt x="229" y="215"/>
                    </a:moveTo>
                    <a:cubicBezTo>
                      <a:pt x="234" y="212"/>
                      <a:pt x="238" y="207"/>
                      <a:pt x="241" y="201"/>
                    </a:cubicBezTo>
                    <a:cubicBezTo>
                      <a:pt x="243" y="197"/>
                      <a:pt x="244" y="193"/>
                      <a:pt x="244" y="189"/>
                    </a:cubicBezTo>
                    <a:cubicBezTo>
                      <a:pt x="244" y="83"/>
                      <a:pt x="244" y="83"/>
                      <a:pt x="244" y="83"/>
                    </a:cubicBezTo>
                    <a:cubicBezTo>
                      <a:pt x="244" y="79"/>
                      <a:pt x="243" y="75"/>
                      <a:pt x="241" y="71"/>
                    </a:cubicBezTo>
                    <a:cubicBezTo>
                      <a:pt x="239" y="65"/>
                      <a:pt x="234" y="60"/>
                      <a:pt x="229" y="57"/>
                    </a:cubicBezTo>
                    <a:cubicBezTo>
                      <a:pt x="137" y="4"/>
                      <a:pt x="137" y="4"/>
                      <a:pt x="137" y="4"/>
                    </a:cubicBezTo>
                    <a:cubicBezTo>
                      <a:pt x="134" y="2"/>
                      <a:pt x="130" y="1"/>
                      <a:pt x="127" y="0"/>
                    </a:cubicBezTo>
                    <a:cubicBezTo>
                      <a:pt x="125" y="0"/>
                      <a:pt x="124" y="0"/>
                      <a:pt x="122" y="0"/>
                    </a:cubicBezTo>
                    <a:cubicBezTo>
                      <a:pt x="117" y="0"/>
                      <a:pt x="112" y="1"/>
                      <a:pt x="107" y="4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0" y="60"/>
                      <a:pt x="6" y="64"/>
                      <a:pt x="3" y="70"/>
                    </a:cubicBezTo>
                    <a:cubicBezTo>
                      <a:pt x="1" y="74"/>
                      <a:pt x="0" y="78"/>
                      <a:pt x="0" y="83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94"/>
                      <a:pt x="2" y="199"/>
                      <a:pt x="4" y="204"/>
                    </a:cubicBezTo>
                    <a:cubicBezTo>
                      <a:pt x="7" y="208"/>
                      <a:pt x="11" y="212"/>
                      <a:pt x="15" y="215"/>
                    </a:cubicBezTo>
                    <a:cubicBezTo>
                      <a:pt x="107" y="268"/>
                      <a:pt x="107" y="268"/>
                      <a:pt x="107" y="268"/>
                    </a:cubicBezTo>
                    <a:cubicBezTo>
                      <a:pt x="116" y="273"/>
                      <a:pt x="128" y="273"/>
                      <a:pt x="137" y="268"/>
                    </a:cubicBezTo>
                    <a:lnTo>
                      <a:pt x="229" y="215"/>
                    </a:lnTo>
                    <a:close/>
                  </a:path>
                </a:pathLst>
              </a:custGeom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9" name="Freeform 54">
                <a:extLst>
                  <a:ext uri="{FF2B5EF4-FFF2-40B4-BE49-F238E27FC236}">
                    <a16:creationId xmlns:a16="http://schemas.microsoft.com/office/drawing/2014/main" xmlns="" id="{3B51C971-AA1C-4EBB-B34F-BEE4E76D5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2751" y="2478089"/>
                <a:ext cx="965200" cy="1108075"/>
              </a:xfrm>
              <a:custGeom>
                <a:avLst/>
                <a:gdLst>
                  <a:gd name="T0" fmla="*/ 95 w 196"/>
                  <a:gd name="T1" fmla="*/ 1 h 224"/>
                  <a:gd name="T2" fmla="*/ 3 w 196"/>
                  <a:gd name="T3" fmla="*/ 54 h 224"/>
                  <a:gd name="T4" fmla="*/ 1 w 196"/>
                  <a:gd name="T5" fmla="*/ 56 h 224"/>
                  <a:gd name="T6" fmla="*/ 0 w 196"/>
                  <a:gd name="T7" fmla="*/ 59 h 224"/>
                  <a:gd name="T8" fmla="*/ 0 w 196"/>
                  <a:gd name="T9" fmla="*/ 165 h 224"/>
                  <a:gd name="T10" fmla="*/ 1 w 196"/>
                  <a:gd name="T11" fmla="*/ 168 h 224"/>
                  <a:gd name="T12" fmla="*/ 3 w 196"/>
                  <a:gd name="T13" fmla="*/ 170 h 224"/>
                  <a:gd name="T14" fmla="*/ 95 w 196"/>
                  <a:gd name="T15" fmla="*/ 223 h 224"/>
                  <a:gd name="T16" fmla="*/ 101 w 196"/>
                  <a:gd name="T17" fmla="*/ 223 h 224"/>
                  <a:gd name="T18" fmla="*/ 193 w 196"/>
                  <a:gd name="T19" fmla="*/ 170 h 224"/>
                  <a:gd name="T20" fmla="*/ 195 w 196"/>
                  <a:gd name="T21" fmla="*/ 167 h 224"/>
                  <a:gd name="T22" fmla="*/ 196 w 196"/>
                  <a:gd name="T23" fmla="*/ 165 h 224"/>
                  <a:gd name="T24" fmla="*/ 196 w 196"/>
                  <a:gd name="T25" fmla="*/ 59 h 224"/>
                  <a:gd name="T26" fmla="*/ 195 w 196"/>
                  <a:gd name="T27" fmla="*/ 56 h 224"/>
                  <a:gd name="T28" fmla="*/ 193 w 196"/>
                  <a:gd name="T29" fmla="*/ 53 h 224"/>
                  <a:gd name="T30" fmla="*/ 101 w 196"/>
                  <a:gd name="T31" fmla="*/ 1 h 224"/>
                  <a:gd name="T32" fmla="*/ 99 w 196"/>
                  <a:gd name="T33" fmla="*/ 0 h 224"/>
                  <a:gd name="T34" fmla="*/ 98 w 196"/>
                  <a:gd name="T35" fmla="*/ 0 h 224"/>
                  <a:gd name="T36" fmla="*/ 95 w 196"/>
                  <a:gd name="T37" fmla="*/ 1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6" h="224">
                    <a:moveTo>
                      <a:pt x="95" y="1"/>
                    </a:moveTo>
                    <a:cubicBezTo>
                      <a:pt x="3" y="54"/>
                      <a:pt x="3" y="54"/>
                      <a:pt x="3" y="54"/>
                    </a:cubicBezTo>
                    <a:cubicBezTo>
                      <a:pt x="2" y="54"/>
                      <a:pt x="1" y="55"/>
                      <a:pt x="1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6"/>
                      <a:pt x="1" y="167"/>
                      <a:pt x="1" y="168"/>
                    </a:cubicBezTo>
                    <a:cubicBezTo>
                      <a:pt x="2" y="169"/>
                      <a:pt x="2" y="169"/>
                      <a:pt x="3" y="170"/>
                    </a:cubicBezTo>
                    <a:cubicBezTo>
                      <a:pt x="95" y="223"/>
                      <a:pt x="95" y="223"/>
                      <a:pt x="95" y="223"/>
                    </a:cubicBezTo>
                    <a:cubicBezTo>
                      <a:pt x="97" y="224"/>
                      <a:pt x="99" y="224"/>
                      <a:pt x="101" y="223"/>
                    </a:cubicBezTo>
                    <a:cubicBezTo>
                      <a:pt x="193" y="170"/>
                      <a:pt x="193" y="170"/>
                      <a:pt x="193" y="170"/>
                    </a:cubicBezTo>
                    <a:cubicBezTo>
                      <a:pt x="194" y="169"/>
                      <a:pt x="195" y="168"/>
                      <a:pt x="195" y="167"/>
                    </a:cubicBezTo>
                    <a:cubicBezTo>
                      <a:pt x="195" y="166"/>
                      <a:pt x="196" y="166"/>
                      <a:pt x="196" y="165"/>
                    </a:cubicBezTo>
                    <a:cubicBezTo>
                      <a:pt x="196" y="59"/>
                      <a:pt x="196" y="59"/>
                      <a:pt x="196" y="59"/>
                    </a:cubicBezTo>
                    <a:cubicBezTo>
                      <a:pt x="196" y="58"/>
                      <a:pt x="195" y="57"/>
                      <a:pt x="195" y="56"/>
                    </a:cubicBezTo>
                    <a:cubicBezTo>
                      <a:pt x="195" y="55"/>
                      <a:pt x="194" y="54"/>
                      <a:pt x="193" y="53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100" y="0"/>
                      <a:pt x="100" y="0"/>
                      <a:pt x="99" y="0"/>
                    </a:cubicBezTo>
                    <a:cubicBezTo>
                      <a:pt x="99" y="0"/>
                      <a:pt x="98" y="0"/>
                      <a:pt x="98" y="0"/>
                    </a:cubicBezTo>
                    <a:cubicBezTo>
                      <a:pt x="97" y="0"/>
                      <a:pt x="96" y="0"/>
                      <a:pt x="9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0" name="Freeform 55">
                <a:extLst>
                  <a:ext uri="{FF2B5EF4-FFF2-40B4-BE49-F238E27FC236}">
                    <a16:creationId xmlns:a16="http://schemas.microsoft.com/office/drawing/2014/main" xmlns="" id="{70B71093-B9D8-4658-8E5D-082DCA0C3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2751" y="2478089"/>
                <a:ext cx="965200" cy="341313"/>
              </a:xfrm>
              <a:custGeom>
                <a:avLst/>
                <a:gdLst>
                  <a:gd name="T0" fmla="*/ 195 w 196"/>
                  <a:gd name="T1" fmla="*/ 56 h 69"/>
                  <a:gd name="T2" fmla="*/ 193 w 196"/>
                  <a:gd name="T3" fmla="*/ 53 h 69"/>
                  <a:gd name="T4" fmla="*/ 101 w 196"/>
                  <a:gd name="T5" fmla="*/ 1 h 69"/>
                  <a:gd name="T6" fmla="*/ 99 w 196"/>
                  <a:gd name="T7" fmla="*/ 0 h 69"/>
                  <a:gd name="T8" fmla="*/ 98 w 196"/>
                  <a:gd name="T9" fmla="*/ 0 h 69"/>
                  <a:gd name="T10" fmla="*/ 95 w 196"/>
                  <a:gd name="T11" fmla="*/ 1 h 69"/>
                  <a:gd name="T12" fmla="*/ 3 w 196"/>
                  <a:gd name="T13" fmla="*/ 54 h 69"/>
                  <a:gd name="T14" fmla="*/ 1 w 196"/>
                  <a:gd name="T15" fmla="*/ 56 h 69"/>
                  <a:gd name="T16" fmla="*/ 0 w 196"/>
                  <a:gd name="T17" fmla="*/ 59 h 69"/>
                  <a:gd name="T18" fmla="*/ 0 w 196"/>
                  <a:gd name="T19" fmla="*/ 69 h 69"/>
                  <a:gd name="T20" fmla="*/ 1 w 196"/>
                  <a:gd name="T21" fmla="*/ 66 h 69"/>
                  <a:gd name="T22" fmla="*/ 3 w 196"/>
                  <a:gd name="T23" fmla="*/ 64 h 69"/>
                  <a:gd name="T24" fmla="*/ 95 w 196"/>
                  <a:gd name="T25" fmla="*/ 11 h 69"/>
                  <a:gd name="T26" fmla="*/ 98 w 196"/>
                  <a:gd name="T27" fmla="*/ 10 h 69"/>
                  <a:gd name="T28" fmla="*/ 99 w 196"/>
                  <a:gd name="T29" fmla="*/ 10 h 69"/>
                  <a:gd name="T30" fmla="*/ 101 w 196"/>
                  <a:gd name="T31" fmla="*/ 11 h 69"/>
                  <a:gd name="T32" fmla="*/ 193 w 196"/>
                  <a:gd name="T33" fmla="*/ 63 h 69"/>
                  <a:gd name="T34" fmla="*/ 195 w 196"/>
                  <a:gd name="T35" fmla="*/ 66 h 69"/>
                  <a:gd name="T36" fmla="*/ 196 w 196"/>
                  <a:gd name="T37" fmla="*/ 69 h 69"/>
                  <a:gd name="T38" fmla="*/ 196 w 196"/>
                  <a:gd name="T39" fmla="*/ 59 h 69"/>
                  <a:gd name="T40" fmla="*/ 195 w 196"/>
                  <a:gd name="T41" fmla="*/ 5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6" h="69">
                    <a:moveTo>
                      <a:pt x="195" y="56"/>
                    </a:moveTo>
                    <a:cubicBezTo>
                      <a:pt x="195" y="55"/>
                      <a:pt x="194" y="54"/>
                      <a:pt x="193" y="53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100" y="0"/>
                      <a:pt x="100" y="0"/>
                      <a:pt x="99" y="0"/>
                    </a:cubicBezTo>
                    <a:cubicBezTo>
                      <a:pt x="99" y="0"/>
                      <a:pt x="98" y="0"/>
                      <a:pt x="98" y="0"/>
                    </a:cubicBezTo>
                    <a:cubicBezTo>
                      <a:pt x="97" y="0"/>
                      <a:pt x="96" y="0"/>
                      <a:pt x="95" y="1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2" y="54"/>
                      <a:pt x="1" y="55"/>
                      <a:pt x="1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5"/>
                      <a:pt x="2" y="64"/>
                      <a:pt x="3" y="64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6" y="10"/>
                      <a:pt x="97" y="10"/>
                      <a:pt x="98" y="10"/>
                    </a:cubicBezTo>
                    <a:cubicBezTo>
                      <a:pt x="98" y="10"/>
                      <a:pt x="99" y="10"/>
                      <a:pt x="99" y="10"/>
                    </a:cubicBezTo>
                    <a:cubicBezTo>
                      <a:pt x="100" y="10"/>
                      <a:pt x="100" y="10"/>
                      <a:pt x="101" y="11"/>
                    </a:cubicBezTo>
                    <a:cubicBezTo>
                      <a:pt x="193" y="63"/>
                      <a:pt x="193" y="63"/>
                      <a:pt x="193" y="63"/>
                    </a:cubicBezTo>
                    <a:cubicBezTo>
                      <a:pt x="194" y="64"/>
                      <a:pt x="195" y="65"/>
                      <a:pt x="195" y="66"/>
                    </a:cubicBezTo>
                    <a:cubicBezTo>
                      <a:pt x="195" y="67"/>
                      <a:pt x="196" y="68"/>
                      <a:pt x="196" y="69"/>
                    </a:cubicBezTo>
                    <a:cubicBezTo>
                      <a:pt x="196" y="59"/>
                      <a:pt x="196" y="59"/>
                      <a:pt x="196" y="59"/>
                    </a:cubicBezTo>
                    <a:cubicBezTo>
                      <a:pt x="196" y="58"/>
                      <a:pt x="195" y="57"/>
                      <a:pt x="195" y="56"/>
                    </a:cubicBezTo>
                    <a:close/>
                  </a:path>
                </a:pathLst>
              </a:custGeom>
              <a:solidFill>
                <a:srgbClr val="4C2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56">
                <a:extLst>
                  <a:ext uri="{FF2B5EF4-FFF2-40B4-BE49-F238E27FC236}">
                    <a16:creationId xmlns:a16="http://schemas.microsoft.com/office/drawing/2014/main" xmlns="" id="{BE98F8F0-7F08-45EC-AE25-8B620C619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4013" y="2419351"/>
                <a:ext cx="1082675" cy="1227138"/>
              </a:xfrm>
              <a:custGeom>
                <a:avLst/>
                <a:gdLst>
                  <a:gd name="T0" fmla="*/ 218 w 220"/>
                  <a:gd name="T1" fmla="*/ 184 h 248"/>
                  <a:gd name="T2" fmla="*/ 220 w 220"/>
                  <a:gd name="T3" fmla="*/ 177 h 248"/>
                  <a:gd name="T4" fmla="*/ 220 w 220"/>
                  <a:gd name="T5" fmla="*/ 71 h 248"/>
                  <a:gd name="T6" fmla="*/ 218 w 220"/>
                  <a:gd name="T7" fmla="*/ 64 h 248"/>
                  <a:gd name="T8" fmla="*/ 211 w 220"/>
                  <a:gd name="T9" fmla="*/ 55 h 248"/>
                  <a:gd name="T10" fmla="*/ 119 w 220"/>
                  <a:gd name="T11" fmla="*/ 2 h 248"/>
                  <a:gd name="T12" fmla="*/ 113 w 220"/>
                  <a:gd name="T13" fmla="*/ 0 h 248"/>
                  <a:gd name="T14" fmla="*/ 110 w 220"/>
                  <a:gd name="T15" fmla="*/ 0 h 248"/>
                  <a:gd name="T16" fmla="*/ 101 w 220"/>
                  <a:gd name="T17" fmla="*/ 2 h 248"/>
                  <a:gd name="T18" fmla="*/ 9 w 220"/>
                  <a:gd name="T19" fmla="*/ 55 h 248"/>
                  <a:gd name="T20" fmla="*/ 2 w 220"/>
                  <a:gd name="T21" fmla="*/ 63 h 248"/>
                  <a:gd name="T22" fmla="*/ 0 w 220"/>
                  <a:gd name="T23" fmla="*/ 71 h 248"/>
                  <a:gd name="T24" fmla="*/ 0 w 220"/>
                  <a:gd name="T25" fmla="*/ 177 h 248"/>
                  <a:gd name="T26" fmla="*/ 3 w 220"/>
                  <a:gd name="T27" fmla="*/ 186 h 248"/>
                  <a:gd name="T28" fmla="*/ 9 w 220"/>
                  <a:gd name="T29" fmla="*/ 192 h 248"/>
                  <a:gd name="T30" fmla="*/ 101 w 220"/>
                  <a:gd name="T31" fmla="*/ 245 h 248"/>
                  <a:gd name="T32" fmla="*/ 119 w 220"/>
                  <a:gd name="T33" fmla="*/ 245 h 248"/>
                  <a:gd name="T34" fmla="*/ 211 w 220"/>
                  <a:gd name="T35" fmla="*/ 192 h 248"/>
                  <a:gd name="T36" fmla="*/ 218 w 220"/>
                  <a:gd name="T37" fmla="*/ 18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" h="248">
                    <a:moveTo>
                      <a:pt x="218" y="184"/>
                    </a:moveTo>
                    <a:cubicBezTo>
                      <a:pt x="219" y="182"/>
                      <a:pt x="220" y="179"/>
                      <a:pt x="220" y="177"/>
                    </a:cubicBezTo>
                    <a:cubicBezTo>
                      <a:pt x="220" y="71"/>
                      <a:pt x="220" y="71"/>
                      <a:pt x="220" y="71"/>
                    </a:cubicBezTo>
                    <a:cubicBezTo>
                      <a:pt x="220" y="68"/>
                      <a:pt x="219" y="66"/>
                      <a:pt x="218" y="64"/>
                    </a:cubicBezTo>
                    <a:cubicBezTo>
                      <a:pt x="217" y="60"/>
                      <a:pt x="214" y="57"/>
                      <a:pt x="211" y="55"/>
                    </a:cubicBezTo>
                    <a:cubicBezTo>
                      <a:pt x="119" y="2"/>
                      <a:pt x="119" y="2"/>
                      <a:pt x="119" y="2"/>
                    </a:cubicBezTo>
                    <a:cubicBezTo>
                      <a:pt x="117" y="1"/>
                      <a:pt x="115" y="0"/>
                      <a:pt x="113" y="0"/>
                    </a:cubicBezTo>
                    <a:cubicBezTo>
                      <a:pt x="112" y="0"/>
                      <a:pt x="111" y="0"/>
                      <a:pt x="110" y="0"/>
                    </a:cubicBezTo>
                    <a:cubicBezTo>
                      <a:pt x="107" y="0"/>
                      <a:pt x="104" y="1"/>
                      <a:pt x="101" y="2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6" y="57"/>
                      <a:pt x="4" y="60"/>
                      <a:pt x="2" y="63"/>
                    </a:cubicBezTo>
                    <a:cubicBezTo>
                      <a:pt x="1" y="65"/>
                      <a:pt x="0" y="68"/>
                      <a:pt x="0" y="7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80"/>
                      <a:pt x="1" y="183"/>
                      <a:pt x="3" y="186"/>
                    </a:cubicBezTo>
                    <a:cubicBezTo>
                      <a:pt x="4" y="188"/>
                      <a:pt x="7" y="191"/>
                      <a:pt x="9" y="192"/>
                    </a:cubicBezTo>
                    <a:cubicBezTo>
                      <a:pt x="101" y="245"/>
                      <a:pt x="101" y="245"/>
                      <a:pt x="101" y="245"/>
                    </a:cubicBezTo>
                    <a:cubicBezTo>
                      <a:pt x="106" y="248"/>
                      <a:pt x="114" y="248"/>
                      <a:pt x="119" y="245"/>
                    </a:cubicBezTo>
                    <a:cubicBezTo>
                      <a:pt x="211" y="192"/>
                      <a:pt x="211" y="192"/>
                      <a:pt x="211" y="192"/>
                    </a:cubicBezTo>
                    <a:cubicBezTo>
                      <a:pt x="214" y="190"/>
                      <a:pt x="216" y="188"/>
                      <a:pt x="218" y="184"/>
                    </a:cubicBezTo>
                    <a:close/>
                  </a:path>
                </a:pathLst>
              </a:custGeom>
              <a:no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3037285" y="165869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 smtClean="0">
                  <a:solidFill>
                    <a:schemeClr val="bg1"/>
                  </a:solidFill>
                  <a:latin typeface="PingFang SC" charset="-122"/>
                  <a:ea typeface="PingFang SC" charset="-122"/>
                  <a:cs typeface="PingFang SC" charset="-122"/>
                </a:rPr>
                <a:t>春笛</a:t>
              </a:r>
              <a:endParaRPr kumimoji="1" lang="zh-CN" altLang="en-US" sz="2800" dirty="0">
                <a:solidFill>
                  <a:schemeClr val="bg1"/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</p:grpSp>
      <p:grpSp>
        <p:nvGrpSpPr>
          <p:cNvPr id="51" name="组 50"/>
          <p:cNvGrpSpPr/>
          <p:nvPr/>
        </p:nvGrpSpPr>
        <p:grpSpPr>
          <a:xfrm>
            <a:off x="4663982" y="4137923"/>
            <a:ext cx="1255713" cy="1409700"/>
            <a:chOff x="1308619" y="2772790"/>
            <a:chExt cx="1255713" cy="1409700"/>
          </a:xfrm>
        </p:grpSpPr>
        <p:grpSp>
          <p:nvGrpSpPr>
            <p:cNvPr id="52" name="组 51"/>
            <p:cNvGrpSpPr/>
            <p:nvPr/>
          </p:nvGrpSpPr>
          <p:grpSpPr>
            <a:xfrm>
              <a:off x="1308619" y="2772790"/>
              <a:ext cx="1255713" cy="1409700"/>
              <a:chOff x="1776413" y="3857626"/>
              <a:chExt cx="1255713" cy="1409700"/>
            </a:xfrm>
          </p:grpSpPr>
          <p:sp>
            <p:nvSpPr>
              <p:cNvPr id="54" name="Freeform 10">
                <a:extLst>
                  <a:ext uri="{FF2B5EF4-FFF2-40B4-BE49-F238E27FC236}">
                    <a16:creationId xmlns:a16="http://schemas.microsoft.com/office/drawing/2014/main" xmlns="" id="{3BADCE64-623E-4059-8FD0-ED72B9B05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413" y="3857626"/>
                <a:ext cx="1255713" cy="1409700"/>
              </a:xfrm>
              <a:custGeom>
                <a:avLst/>
                <a:gdLst>
                  <a:gd name="T0" fmla="*/ 237 w 255"/>
                  <a:gd name="T1" fmla="*/ 226 h 285"/>
                  <a:gd name="T2" fmla="*/ 252 w 255"/>
                  <a:gd name="T3" fmla="*/ 210 h 285"/>
                  <a:gd name="T4" fmla="*/ 255 w 255"/>
                  <a:gd name="T5" fmla="*/ 195 h 285"/>
                  <a:gd name="T6" fmla="*/ 255 w 255"/>
                  <a:gd name="T7" fmla="*/ 89 h 285"/>
                  <a:gd name="T8" fmla="*/ 252 w 255"/>
                  <a:gd name="T9" fmla="*/ 75 h 285"/>
                  <a:gd name="T10" fmla="*/ 237 w 255"/>
                  <a:gd name="T11" fmla="*/ 58 h 285"/>
                  <a:gd name="T12" fmla="*/ 145 w 255"/>
                  <a:gd name="T13" fmla="*/ 5 h 285"/>
                  <a:gd name="T14" fmla="*/ 133 w 255"/>
                  <a:gd name="T15" fmla="*/ 0 h 285"/>
                  <a:gd name="T16" fmla="*/ 127 w 255"/>
                  <a:gd name="T17" fmla="*/ 0 h 285"/>
                  <a:gd name="T18" fmla="*/ 109 w 255"/>
                  <a:gd name="T19" fmla="*/ 5 h 285"/>
                  <a:gd name="T20" fmla="*/ 18 w 255"/>
                  <a:gd name="T21" fmla="*/ 58 h 285"/>
                  <a:gd name="T22" fmla="*/ 3 w 255"/>
                  <a:gd name="T23" fmla="*/ 73 h 285"/>
                  <a:gd name="T24" fmla="*/ 0 w 255"/>
                  <a:gd name="T25" fmla="*/ 89 h 285"/>
                  <a:gd name="T26" fmla="*/ 0 w 255"/>
                  <a:gd name="T27" fmla="*/ 195 h 285"/>
                  <a:gd name="T28" fmla="*/ 5 w 255"/>
                  <a:gd name="T29" fmla="*/ 213 h 285"/>
                  <a:gd name="T30" fmla="*/ 18 w 255"/>
                  <a:gd name="T31" fmla="*/ 226 h 285"/>
                  <a:gd name="T32" fmla="*/ 109 w 255"/>
                  <a:gd name="T33" fmla="*/ 279 h 285"/>
                  <a:gd name="T34" fmla="*/ 145 w 255"/>
                  <a:gd name="T35" fmla="*/ 279 h 285"/>
                  <a:gd name="T36" fmla="*/ 237 w 255"/>
                  <a:gd name="T37" fmla="*/ 22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5" h="285">
                    <a:moveTo>
                      <a:pt x="237" y="226"/>
                    </a:moveTo>
                    <a:cubicBezTo>
                      <a:pt x="244" y="222"/>
                      <a:pt x="249" y="217"/>
                      <a:pt x="252" y="210"/>
                    </a:cubicBezTo>
                    <a:cubicBezTo>
                      <a:pt x="254" y="205"/>
                      <a:pt x="255" y="200"/>
                      <a:pt x="255" y="195"/>
                    </a:cubicBezTo>
                    <a:cubicBezTo>
                      <a:pt x="255" y="89"/>
                      <a:pt x="255" y="89"/>
                      <a:pt x="255" y="89"/>
                    </a:cubicBezTo>
                    <a:cubicBezTo>
                      <a:pt x="255" y="84"/>
                      <a:pt x="254" y="80"/>
                      <a:pt x="252" y="75"/>
                    </a:cubicBezTo>
                    <a:cubicBezTo>
                      <a:pt x="249" y="68"/>
                      <a:pt x="244" y="62"/>
                      <a:pt x="237" y="58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2" y="3"/>
                      <a:pt x="138" y="1"/>
                      <a:pt x="133" y="0"/>
                    </a:cubicBezTo>
                    <a:cubicBezTo>
                      <a:pt x="131" y="0"/>
                      <a:pt x="129" y="0"/>
                      <a:pt x="127" y="0"/>
                    </a:cubicBezTo>
                    <a:cubicBezTo>
                      <a:pt x="121" y="0"/>
                      <a:pt x="115" y="2"/>
                      <a:pt x="109" y="5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2" y="61"/>
                      <a:pt x="7" y="67"/>
                      <a:pt x="3" y="73"/>
                    </a:cubicBezTo>
                    <a:cubicBezTo>
                      <a:pt x="1" y="78"/>
                      <a:pt x="0" y="83"/>
                      <a:pt x="0" y="89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01"/>
                      <a:pt x="1" y="207"/>
                      <a:pt x="5" y="213"/>
                    </a:cubicBezTo>
                    <a:cubicBezTo>
                      <a:pt x="8" y="218"/>
                      <a:pt x="12" y="223"/>
                      <a:pt x="18" y="226"/>
                    </a:cubicBezTo>
                    <a:cubicBezTo>
                      <a:pt x="109" y="279"/>
                      <a:pt x="109" y="279"/>
                      <a:pt x="109" y="279"/>
                    </a:cubicBezTo>
                    <a:cubicBezTo>
                      <a:pt x="120" y="285"/>
                      <a:pt x="135" y="285"/>
                      <a:pt x="145" y="279"/>
                    </a:cubicBezTo>
                    <a:lnTo>
                      <a:pt x="237" y="226"/>
                    </a:lnTo>
                    <a:close/>
                  </a:path>
                </a:pathLst>
              </a:custGeom>
              <a:solidFill>
                <a:srgbClr val="F01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55" name="Freeform 11">
                <a:extLst>
                  <a:ext uri="{FF2B5EF4-FFF2-40B4-BE49-F238E27FC236}">
                    <a16:creationId xmlns:a16="http://schemas.microsoft.com/office/drawing/2014/main" xmlns="" id="{C6CBCDF1-CC08-483B-AAC6-773F02F57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576" y="3887789"/>
                <a:ext cx="1196975" cy="1349375"/>
              </a:xfrm>
              <a:custGeom>
                <a:avLst/>
                <a:gdLst>
                  <a:gd name="T0" fmla="*/ 228 w 243"/>
                  <a:gd name="T1" fmla="*/ 215 h 273"/>
                  <a:gd name="T2" fmla="*/ 240 w 243"/>
                  <a:gd name="T3" fmla="*/ 202 h 273"/>
                  <a:gd name="T4" fmla="*/ 243 w 243"/>
                  <a:gd name="T5" fmla="*/ 189 h 273"/>
                  <a:gd name="T6" fmla="*/ 243 w 243"/>
                  <a:gd name="T7" fmla="*/ 83 h 273"/>
                  <a:gd name="T8" fmla="*/ 241 w 243"/>
                  <a:gd name="T9" fmla="*/ 72 h 273"/>
                  <a:gd name="T10" fmla="*/ 228 w 243"/>
                  <a:gd name="T11" fmla="*/ 57 h 273"/>
                  <a:gd name="T12" fmla="*/ 136 w 243"/>
                  <a:gd name="T13" fmla="*/ 4 h 273"/>
                  <a:gd name="T14" fmla="*/ 126 w 243"/>
                  <a:gd name="T15" fmla="*/ 0 h 273"/>
                  <a:gd name="T16" fmla="*/ 121 w 243"/>
                  <a:gd name="T17" fmla="*/ 0 h 273"/>
                  <a:gd name="T18" fmla="*/ 106 w 243"/>
                  <a:gd name="T19" fmla="*/ 4 h 273"/>
                  <a:gd name="T20" fmla="*/ 15 w 243"/>
                  <a:gd name="T21" fmla="*/ 57 h 273"/>
                  <a:gd name="T22" fmla="*/ 3 w 243"/>
                  <a:gd name="T23" fmla="*/ 70 h 273"/>
                  <a:gd name="T24" fmla="*/ 0 w 243"/>
                  <a:gd name="T25" fmla="*/ 83 h 273"/>
                  <a:gd name="T26" fmla="*/ 0 w 243"/>
                  <a:gd name="T27" fmla="*/ 189 h 273"/>
                  <a:gd name="T28" fmla="*/ 4 w 243"/>
                  <a:gd name="T29" fmla="*/ 204 h 273"/>
                  <a:gd name="T30" fmla="*/ 15 w 243"/>
                  <a:gd name="T31" fmla="*/ 215 h 273"/>
                  <a:gd name="T32" fmla="*/ 106 w 243"/>
                  <a:gd name="T33" fmla="*/ 268 h 273"/>
                  <a:gd name="T34" fmla="*/ 136 w 243"/>
                  <a:gd name="T35" fmla="*/ 268 h 273"/>
                  <a:gd name="T36" fmla="*/ 228 w 243"/>
                  <a:gd name="T37" fmla="*/ 21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3" h="273">
                    <a:moveTo>
                      <a:pt x="228" y="215"/>
                    </a:moveTo>
                    <a:cubicBezTo>
                      <a:pt x="233" y="212"/>
                      <a:pt x="238" y="207"/>
                      <a:pt x="240" y="202"/>
                    </a:cubicBezTo>
                    <a:cubicBezTo>
                      <a:pt x="242" y="198"/>
                      <a:pt x="243" y="193"/>
                      <a:pt x="243" y="189"/>
                    </a:cubicBezTo>
                    <a:cubicBezTo>
                      <a:pt x="243" y="83"/>
                      <a:pt x="243" y="83"/>
                      <a:pt x="243" y="83"/>
                    </a:cubicBezTo>
                    <a:cubicBezTo>
                      <a:pt x="243" y="79"/>
                      <a:pt x="242" y="75"/>
                      <a:pt x="241" y="72"/>
                    </a:cubicBezTo>
                    <a:cubicBezTo>
                      <a:pt x="238" y="65"/>
                      <a:pt x="234" y="60"/>
                      <a:pt x="228" y="57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3" y="2"/>
                      <a:pt x="130" y="1"/>
                      <a:pt x="126" y="0"/>
                    </a:cubicBezTo>
                    <a:cubicBezTo>
                      <a:pt x="125" y="0"/>
                      <a:pt x="123" y="0"/>
                      <a:pt x="121" y="0"/>
                    </a:cubicBezTo>
                    <a:cubicBezTo>
                      <a:pt x="116" y="0"/>
                      <a:pt x="111" y="1"/>
                      <a:pt x="106" y="4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0" y="60"/>
                      <a:pt x="5" y="64"/>
                      <a:pt x="3" y="70"/>
                    </a:cubicBezTo>
                    <a:cubicBezTo>
                      <a:pt x="1" y="74"/>
                      <a:pt x="0" y="78"/>
                      <a:pt x="0" y="83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94"/>
                      <a:pt x="1" y="199"/>
                      <a:pt x="4" y="204"/>
                    </a:cubicBezTo>
                    <a:cubicBezTo>
                      <a:pt x="6" y="208"/>
                      <a:pt x="10" y="212"/>
                      <a:pt x="15" y="215"/>
                    </a:cubicBezTo>
                    <a:cubicBezTo>
                      <a:pt x="106" y="268"/>
                      <a:pt x="106" y="268"/>
                      <a:pt x="106" y="268"/>
                    </a:cubicBezTo>
                    <a:cubicBezTo>
                      <a:pt x="116" y="273"/>
                      <a:pt x="127" y="273"/>
                      <a:pt x="136" y="268"/>
                    </a:cubicBezTo>
                    <a:lnTo>
                      <a:pt x="228" y="215"/>
                    </a:lnTo>
                    <a:close/>
                  </a:path>
                </a:pathLst>
              </a:custGeom>
              <a:gradFill>
                <a:gsLst>
                  <a:gs pos="0">
                    <a:srgbClr val="F01B32"/>
                  </a:gs>
                  <a:gs pos="100000">
                    <a:srgbClr val="A00B1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56" name="Freeform 12">
                <a:extLst>
                  <a:ext uri="{FF2B5EF4-FFF2-40B4-BE49-F238E27FC236}">
                    <a16:creationId xmlns:a16="http://schemas.microsoft.com/office/drawing/2014/main" xmlns="" id="{C67771EC-0BCA-4338-B57B-C986795BD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051" y="4011614"/>
                <a:ext cx="960438" cy="1108075"/>
              </a:xfrm>
              <a:custGeom>
                <a:avLst/>
                <a:gdLst>
                  <a:gd name="T0" fmla="*/ 94 w 195"/>
                  <a:gd name="T1" fmla="*/ 1 h 224"/>
                  <a:gd name="T2" fmla="*/ 3 w 195"/>
                  <a:gd name="T3" fmla="*/ 54 h 224"/>
                  <a:gd name="T4" fmla="*/ 0 w 195"/>
                  <a:gd name="T5" fmla="*/ 56 h 224"/>
                  <a:gd name="T6" fmla="*/ 0 w 195"/>
                  <a:gd name="T7" fmla="*/ 59 h 224"/>
                  <a:gd name="T8" fmla="*/ 0 w 195"/>
                  <a:gd name="T9" fmla="*/ 165 h 224"/>
                  <a:gd name="T10" fmla="*/ 1 w 195"/>
                  <a:gd name="T11" fmla="*/ 168 h 224"/>
                  <a:gd name="T12" fmla="*/ 3 w 195"/>
                  <a:gd name="T13" fmla="*/ 170 h 224"/>
                  <a:gd name="T14" fmla="*/ 94 w 195"/>
                  <a:gd name="T15" fmla="*/ 223 h 224"/>
                  <a:gd name="T16" fmla="*/ 100 w 195"/>
                  <a:gd name="T17" fmla="*/ 223 h 224"/>
                  <a:gd name="T18" fmla="*/ 192 w 195"/>
                  <a:gd name="T19" fmla="*/ 170 h 224"/>
                  <a:gd name="T20" fmla="*/ 195 w 195"/>
                  <a:gd name="T21" fmla="*/ 167 h 224"/>
                  <a:gd name="T22" fmla="*/ 195 w 195"/>
                  <a:gd name="T23" fmla="*/ 165 h 224"/>
                  <a:gd name="T24" fmla="*/ 195 w 195"/>
                  <a:gd name="T25" fmla="*/ 59 h 224"/>
                  <a:gd name="T26" fmla="*/ 195 w 195"/>
                  <a:gd name="T27" fmla="*/ 56 h 224"/>
                  <a:gd name="T28" fmla="*/ 192 w 195"/>
                  <a:gd name="T29" fmla="*/ 53 h 224"/>
                  <a:gd name="T30" fmla="*/ 100 w 195"/>
                  <a:gd name="T31" fmla="*/ 1 h 224"/>
                  <a:gd name="T32" fmla="*/ 98 w 195"/>
                  <a:gd name="T33" fmla="*/ 0 h 224"/>
                  <a:gd name="T34" fmla="*/ 97 w 195"/>
                  <a:gd name="T35" fmla="*/ 0 h 224"/>
                  <a:gd name="T36" fmla="*/ 94 w 195"/>
                  <a:gd name="T37" fmla="*/ 1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5" h="224">
                    <a:moveTo>
                      <a:pt x="94" y="1"/>
                    </a:moveTo>
                    <a:cubicBezTo>
                      <a:pt x="3" y="54"/>
                      <a:pt x="3" y="54"/>
                      <a:pt x="3" y="54"/>
                    </a:cubicBezTo>
                    <a:cubicBezTo>
                      <a:pt x="2" y="54"/>
                      <a:pt x="1" y="55"/>
                      <a:pt x="0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6"/>
                      <a:pt x="0" y="167"/>
                      <a:pt x="1" y="168"/>
                    </a:cubicBezTo>
                    <a:cubicBezTo>
                      <a:pt x="1" y="169"/>
                      <a:pt x="2" y="169"/>
                      <a:pt x="3" y="170"/>
                    </a:cubicBezTo>
                    <a:cubicBezTo>
                      <a:pt x="94" y="223"/>
                      <a:pt x="94" y="223"/>
                      <a:pt x="94" y="223"/>
                    </a:cubicBezTo>
                    <a:cubicBezTo>
                      <a:pt x="96" y="224"/>
                      <a:pt x="99" y="224"/>
                      <a:pt x="100" y="223"/>
                    </a:cubicBezTo>
                    <a:cubicBezTo>
                      <a:pt x="192" y="170"/>
                      <a:pt x="192" y="170"/>
                      <a:pt x="192" y="170"/>
                    </a:cubicBezTo>
                    <a:cubicBezTo>
                      <a:pt x="193" y="169"/>
                      <a:pt x="194" y="168"/>
                      <a:pt x="195" y="167"/>
                    </a:cubicBezTo>
                    <a:cubicBezTo>
                      <a:pt x="195" y="166"/>
                      <a:pt x="195" y="166"/>
                      <a:pt x="195" y="165"/>
                    </a:cubicBezTo>
                    <a:cubicBezTo>
                      <a:pt x="195" y="59"/>
                      <a:pt x="195" y="59"/>
                      <a:pt x="195" y="59"/>
                    </a:cubicBezTo>
                    <a:cubicBezTo>
                      <a:pt x="195" y="58"/>
                      <a:pt x="195" y="57"/>
                      <a:pt x="195" y="56"/>
                    </a:cubicBezTo>
                    <a:cubicBezTo>
                      <a:pt x="194" y="55"/>
                      <a:pt x="193" y="54"/>
                      <a:pt x="192" y="53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0"/>
                      <a:pt x="99" y="0"/>
                      <a:pt x="98" y="0"/>
                    </a:cubicBezTo>
                    <a:cubicBezTo>
                      <a:pt x="98" y="0"/>
                      <a:pt x="98" y="0"/>
                      <a:pt x="97" y="0"/>
                    </a:cubicBezTo>
                    <a:cubicBezTo>
                      <a:pt x="96" y="0"/>
                      <a:pt x="95" y="0"/>
                      <a:pt x="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1B32"/>
                  </a:gs>
                  <a:gs pos="100000">
                    <a:srgbClr val="A00B1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57" name="Freeform 13">
                <a:extLst>
                  <a:ext uri="{FF2B5EF4-FFF2-40B4-BE49-F238E27FC236}">
                    <a16:creationId xmlns:a16="http://schemas.microsoft.com/office/drawing/2014/main" xmlns="" id="{581FB2DB-F6E2-4B5D-BA77-1B66E5862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051" y="4006851"/>
                <a:ext cx="960438" cy="341313"/>
              </a:xfrm>
              <a:custGeom>
                <a:avLst/>
                <a:gdLst>
                  <a:gd name="T0" fmla="*/ 195 w 195"/>
                  <a:gd name="T1" fmla="*/ 57 h 69"/>
                  <a:gd name="T2" fmla="*/ 192 w 195"/>
                  <a:gd name="T3" fmla="*/ 54 h 69"/>
                  <a:gd name="T4" fmla="*/ 100 w 195"/>
                  <a:gd name="T5" fmla="*/ 1 h 69"/>
                  <a:gd name="T6" fmla="*/ 98 w 195"/>
                  <a:gd name="T7" fmla="*/ 0 h 69"/>
                  <a:gd name="T8" fmla="*/ 97 w 195"/>
                  <a:gd name="T9" fmla="*/ 0 h 69"/>
                  <a:gd name="T10" fmla="*/ 94 w 195"/>
                  <a:gd name="T11" fmla="*/ 1 h 69"/>
                  <a:gd name="T12" fmla="*/ 3 w 195"/>
                  <a:gd name="T13" fmla="*/ 54 h 69"/>
                  <a:gd name="T14" fmla="*/ 0 w 195"/>
                  <a:gd name="T15" fmla="*/ 56 h 69"/>
                  <a:gd name="T16" fmla="*/ 0 w 195"/>
                  <a:gd name="T17" fmla="*/ 59 h 69"/>
                  <a:gd name="T18" fmla="*/ 0 w 195"/>
                  <a:gd name="T19" fmla="*/ 69 h 69"/>
                  <a:gd name="T20" fmla="*/ 0 w 195"/>
                  <a:gd name="T21" fmla="*/ 66 h 69"/>
                  <a:gd name="T22" fmla="*/ 3 w 195"/>
                  <a:gd name="T23" fmla="*/ 64 h 69"/>
                  <a:gd name="T24" fmla="*/ 94 w 195"/>
                  <a:gd name="T25" fmla="*/ 11 h 69"/>
                  <a:gd name="T26" fmla="*/ 97 w 195"/>
                  <a:gd name="T27" fmla="*/ 10 h 69"/>
                  <a:gd name="T28" fmla="*/ 98 w 195"/>
                  <a:gd name="T29" fmla="*/ 10 h 69"/>
                  <a:gd name="T30" fmla="*/ 100 w 195"/>
                  <a:gd name="T31" fmla="*/ 11 h 69"/>
                  <a:gd name="T32" fmla="*/ 192 w 195"/>
                  <a:gd name="T33" fmla="*/ 64 h 69"/>
                  <a:gd name="T34" fmla="*/ 195 w 195"/>
                  <a:gd name="T35" fmla="*/ 67 h 69"/>
                  <a:gd name="T36" fmla="*/ 195 w 195"/>
                  <a:gd name="T37" fmla="*/ 69 h 69"/>
                  <a:gd name="T38" fmla="*/ 195 w 195"/>
                  <a:gd name="T39" fmla="*/ 59 h 69"/>
                  <a:gd name="T40" fmla="*/ 195 w 195"/>
                  <a:gd name="T41" fmla="*/ 5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5" h="69">
                    <a:moveTo>
                      <a:pt x="195" y="57"/>
                    </a:moveTo>
                    <a:cubicBezTo>
                      <a:pt x="194" y="55"/>
                      <a:pt x="193" y="54"/>
                      <a:pt x="192" y="54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0"/>
                      <a:pt x="99" y="0"/>
                      <a:pt x="98" y="0"/>
                    </a:cubicBezTo>
                    <a:cubicBezTo>
                      <a:pt x="98" y="0"/>
                      <a:pt x="98" y="0"/>
                      <a:pt x="97" y="0"/>
                    </a:cubicBezTo>
                    <a:cubicBezTo>
                      <a:pt x="96" y="0"/>
                      <a:pt x="95" y="0"/>
                      <a:pt x="94" y="1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2" y="54"/>
                      <a:pt x="1" y="55"/>
                      <a:pt x="0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0" y="66"/>
                    </a:cubicBezTo>
                    <a:cubicBezTo>
                      <a:pt x="1" y="65"/>
                      <a:pt x="2" y="64"/>
                      <a:pt x="3" y="64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95" y="10"/>
                      <a:pt x="96" y="10"/>
                      <a:pt x="97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9" y="10"/>
                      <a:pt x="100" y="10"/>
                      <a:pt x="100" y="11"/>
                    </a:cubicBezTo>
                    <a:cubicBezTo>
                      <a:pt x="192" y="64"/>
                      <a:pt x="192" y="64"/>
                      <a:pt x="192" y="64"/>
                    </a:cubicBezTo>
                    <a:cubicBezTo>
                      <a:pt x="193" y="64"/>
                      <a:pt x="194" y="65"/>
                      <a:pt x="195" y="67"/>
                    </a:cubicBezTo>
                    <a:cubicBezTo>
                      <a:pt x="195" y="67"/>
                      <a:pt x="195" y="68"/>
                      <a:pt x="195" y="69"/>
                    </a:cubicBezTo>
                    <a:cubicBezTo>
                      <a:pt x="195" y="59"/>
                      <a:pt x="195" y="59"/>
                      <a:pt x="195" y="59"/>
                    </a:cubicBezTo>
                    <a:cubicBezTo>
                      <a:pt x="195" y="58"/>
                      <a:pt x="195" y="57"/>
                      <a:pt x="195" y="57"/>
                    </a:cubicBezTo>
                    <a:close/>
                  </a:path>
                </a:pathLst>
              </a:custGeom>
              <a:solidFill>
                <a:srgbClr val="A00B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14">
                <a:extLst>
                  <a:ext uri="{FF2B5EF4-FFF2-40B4-BE49-F238E27FC236}">
                    <a16:creationId xmlns:a16="http://schemas.microsoft.com/office/drawing/2014/main" xmlns="" id="{83F0B2EA-60A6-4698-81DE-2AFF57C6D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313" y="3948114"/>
                <a:ext cx="1077913" cy="1225550"/>
              </a:xfrm>
              <a:custGeom>
                <a:avLst/>
                <a:gdLst>
                  <a:gd name="T0" fmla="*/ 217 w 219"/>
                  <a:gd name="T1" fmla="*/ 184 h 248"/>
                  <a:gd name="T2" fmla="*/ 219 w 219"/>
                  <a:gd name="T3" fmla="*/ 177 h 248"/>
                  <a:gd name="T4" fmla="*/ 219 w 219"/>
                  <a:gd name="T5" fmla="*/ 71 h 248"/>
                  <a:gd name="T6" fmla="*/ 218 w 219"/>
                  <a:gd name="T7" fmla="*/ 64 h 248"/>
                  <a:gd name="T8" fmla="*/ 210 w 219"/>
                  <a:gd name="T9" fmla="*/ 55 h 248"/>
                  <a:gd name="T10" fmla="*/ 118 w 219"/>
                  <a:gd name="T11" fmla="*/ 2 h 248"/>
                  <a:gd name="T12" fmla="*/ 112 w 219"/>
                  <a:gd name="T13" fmla="*/ 0 h 248"/>
                  <a:gd name="T14" fmla="*/ 109 w 219"/>
                  <a:gd name="T15" fmla="*/ 0 h 248"/>
                  <a:gd name="T16" fmla="*/ 100 w 219"/>
                  <a:gd name="T17" fmla="*/ 2 h 248"/>
                  <a:gd name="T18" fmla="*/ 9 w 219"/>
                  <a:gd name="T19" fmla="*/ 55 h 248"/>
                  <a:gd name="T20" fmla="*/ 2 w 219"/>
                  <a:gd name="T21" fmla="*/ 63 h 248"/>
                  <a:gd name="T22" fmla="*/ 0 w 219"/>
                  <a:gd name="T23" fmla="*/ 71 h 248"/>
                  <a:gd name="T24" fmla="*/ 0 w 219"/>
                  <a:gd name="T25" fmla="*/ 177 h 248"/>
                  <a:gd name="T26" fmla="*/ 2 w 219"/>
                  <a:gd name="T27" fmla="*/ 186 h 248"/>
                  <a:gd name="T28" fmla="*/ 9 w 219"/>
                  <a:gd name="T29" fmla="*/ 192 h 248"/>
                  <a:gd name="T30" fmla="*/ 100 w 219"/>
                  <a:gd name="T31" fmla="*/ 245 h 248"/>
                  <a:gd name="T32" fmla="*/ 118 w 219"/>
                  <a:gd name="T33" fmla="*/ 245 h 248"/>
                  <a:gd name="T34" fmla="*/ 210 w 219"/>
                  <a:gd name="T35" fmla="*/ 192 h 248"/>
                  <a:gd name="T36" fmla="*/ 217 w 219"/>
                  <a:gd name="T37" fmla="*/ 18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9" h="248">
                    <a:moveTo>
                      <a:pt x="217" y="184"/>
                    </a:moveTo>
                    <a:cubicBezTo>
                      <a:pt x="219" y="182"/>
                      <a:pt x="219" y="179"/>
                      <a:pt x="219" y="177"/>
                    </a:cubicBezTo>
                    <a:cubicBezTo>
                      <a:pt x="219" y="71"/>
                      <a:pt x="219" y="71"/>
                      <a:pt x="219" y="71"/>
                    </a:cubicBezTo>
                    <a:cubicBezTo>
                      <a:pt x="219" y="69"/>
                      <a:pt x="219" y="66"/>
                      <a:pt x="218" y="64"/>
                    </a:cubicBezTo>
                    <a:cubicBezTo>
                      <a:pt x="216" y="60"/>
                      <a:pt x="214" y="57"/>
                      <a:pt x="210" y="55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7" y="1"/>
                      <a:pt x="115" y="1"/>
                      <a:pt x="112" y="0"/>
                    </a:cubicBezTo>
                    <a:cubicBezTo>
                      <a:pt x="111" y="0"/>
                      <a:pt x="110" y="0"/>
                      <a:pt x="109" y="0"/>
                    </a:cubicBezTo>
                    <a:cubicBezTo>
                      <a:pt x="106" y="0"/>
                      <a:pt x="103" y="1"/>
                      <a:pt x="100" y="2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6" y="57"/>
                      <a:pt x="3" y="60"/>
                      <a:pt x="2" y="63"/>
                    </a:cubicBezTo>
                    <a:cubicBezTo>
                      <a:pt x="0" y="65"/>
                      <a:pt x="0" y="68"/>
                      <a:pt x="0" y="7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80"/>
                      <a:pt x="1" y="183"/>
                      <a:pt x="2" y="186"/>
                    </a:cubicBezTo>
                    <a:cubicBezTo>
                      <a:pt x="4" y="189"/>
                      <a:pt x="6" y="191"/>
                      <a:pt x="9" y="192"/>
                    </a:cubicBezTo>
                    <a:cubicBezTo>
                      <a:pt x="100" y="245"/>
                      <a:pt x="100" y="245"/>
                      <a:pt x="100" y="245"/>
                    </a:cubicBezTo>
                    <a:cubicBezTo>
                      <a:pt x="106" y="248"/>
                      <a:pt x="113" y="248"/>
                      <a:pt x="118" y="245"/>
                    </a:cubicBezTo>
                    <a:cubicBezTo>
                      <a:pt x="210" y="192"/>
                      <a:pt x="210" y="192"/>
                      <a:pt x="210" y="192"/>
                    </a:cubicBezTo>
                    <a:cubicBezTo>
                      <a:pt x="213" y="191"/>
                      <a:pt x="216" y="188"/>
                      <a:pt x="217" y="184"/>
                    </a:cubicBezTo>
                    <a:close/>
                  </a:path>
                </a:pathLst>
              </a:custGeom>
              <a:no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3" name="文本框 52"/>
            <p:cNvSpPr txBox="1"/>
            <p:nvPr/>
          </p:nvSpPr>
          <p:spPr>
            <a:xfrm>
              <a:off x="1496499" y="325613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 smtClean="0">
                  <a:solidFill>
                    <a:schemeClr val="bg1"/>
                  </a:solidFill>
                  <a:latin typeface="PingFang SC" charset="-122"/>
                  <a:ea typeface="PingFang SC" charset="-122"/>
                  <a:cs typeface="PingFang SC" charset="-122"/>
                </a:rPr>
                <a:t>玉笛</a:t>
              </a:r>
              <a:endParaRPr kumimoji="1" lang="zh-CN" altLang="en-US" sz="2800" dirty="0">
                <a:solidFill>
                  <a:schemeClr val="bg1"/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379674" y="2370612"/>
            <a:ext cx="2698176" cy="2712586"/>
            <a:chOff x="4574146" y="2027712"/>
            <a:chExt cx="2698176" cy="2712586"/>
          </a:xfrm>
        </p:grpSpPr>
        <p:sp>
          <p:nvSpPr>
            <p:cNvPr id="28" name="文本框 27"/>
            <p:cNvSpPr txBox="1"/>
            <p:nvPr/>
          </p:nvSpPr>
          <p:spPr>
            <a:xfrm>
              <a:off x="4574147" y="2027712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 smtClean="0">
                  <a:latin typeface="PingFang SC" charset="-122"/>
                  <a:ea typeface="PingFang SC" charset="-122"/>
                  <a:cs typeface="PingFang SC" charset="-122"/>
                </a:rPr>
                <a:t>金笛：电子邮件</a:t>
              </a:r>
              <a:endParaRPr kumimoji="1" lang="zh-CN" altLang="en-US" sz="2800" dirty="0"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574147" y="3129114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 smtClean="0">
                  <a:latin typeface="PingFang SC" charset="-122"/>
                  <a:ea typeface="PingFang SC" charset="-122"/>
                  <a:cs typeface="PingFang SC" charset="-122"/>
                </a:rPr>
                <a:t>玉笛：短信设备</a:t>
              </a:r>
              <a:endParaRPr kumimoji="1" lang="zh-CN" altLang="en-US" sz="2800" dirty="0"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4574146" y="4217078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 smtClean="0">
                  <a:latin typeface="PingFang SC" charset="-122"/>
                  <a:ea typeface="PingFang SC" charset="-122"/>
                  <a:cs typeface="PingFang SC" charset="-122"/>
                </a:rPr>
                <a:t>龙笛：即时通讯</a:t>
              </a:r>
              <a:endParaRPr kumimoji="1" lang="zh-CN" altLang="en-US" sz="2800" dirty="0"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595381" y="136202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latin typeface="PingFang SC" charset="-122"/>
                <a:ea typeface="PingFang SC" charset="-122"/>
                <a:cs typeface="PingFang SC" charset="-122"/>
              </a:rPr>
              <a:t>实体公司</a:t>
            </a:r>
            <a:endParaRPr kumimoji="1" lang="zh-CN" altLang="en-US" sz="24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363711" y="136202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smtClean="0">
                <a:latin typeface="PingFang SC" charset="-122"/>
                <a:ea typeface="PingFang SC" charset="-122"/>
                <a:cs typeface="PingFang SC" charset="-122"/>
              </a:rPr>
              <a:t>品牌</a:t>
            </a:r>
            <a:endParaRPr kumimoji="1" lang="zh-CN" altLang="en-US" sz="24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5168345" y="837619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516488" y="136202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smtClean="0">
                <a:latin typeface="PingFang SC" charset="-122"/>
                <a:ea typeface="PingFang SC" charset="-122"/>
                <a:cs typeface="PingFang SC" charset="-122"/>
              </a:rPr>
              <a:t>产品线</a:t>
            </a:r>
            <a:endParaRPr kumimoji="1" lang="zh-CN" altLang="en-US" sz="24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11" y="49186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03" y="486202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9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文本框 26"/>
          <p:cNvSpPr txBox="1"/>
          <p:nvPr/>
        </p:nvSpPr>
        <p:spPr>
          <a:xfrm>
            <a:off x="5080335" y="1993371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7200" dirty="0" smtClean="0">
                <a:solidFill>
                  <a:srgbClr val="FF0000"/>
                </a:solidFill>
                <a:latin typeface="STXinwei" charset="-122"/>
                <a:ea typeface="STXinwei" charset="-122"/>
                <a:cs typeface="STXinwei" charset="-122"/>
              </a:rPr>
              <a:t>使命</a:t>
            </a:r>
            <a:endParaRPr kumimoji="1" lang="zh-CN" altLang="en-US" sz="7200" dirty="0">
              <a:solidFill>
                <a:srgbClr val="FF0000"/>
              </a:solidFill>
              <a:latin typeface="STXinwei" charset="-122"/>
              <a:ea typeface="STXinwei" charset="-122"/>
              <a:cs typeface="STXinwei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55604" y="3936082"/>
            <a:ext cx="7080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提供可靠性达到 </a:t>
            </a:r>
            <a:r>
              <a:rPr kumimoji="1" lang="en-US" altLang="zh-CN" sz="4400" b="1" dirty="0" smtClean="0">
                <a:solidFill>
                  <a:srgbClr val="FF0000"/>
                </a:solidFill>
                <a:latin typeface="Alibaba PuHuiTi 2.0 95 ExtraBold" charset="-122"/>
                <a:ea typeface="Alibaba PuHuiTi 2.0 95 ExtraBold" charset="-122"/>
                <a:cs typeface="Alibaba PuHuiTi 2.0 95 ExtraBold" charset="-122"/>
              </a:rPr>
              <a:t>99.999%</a:t>
            </a:r>
            <a:r>
              <a:rPr kumimoji="1" lang="zh-CN" altLang="en-US" sz="4400" b="1" dirty="0" smtClean="0">
                <a:solidFill>
                  <a:srgbClr val="FF0000"/>
                </a:solidFill>
                <a:latin typeface="Alibaba PuHuiTi 2.0 95 ExtraBold" charset="-122"/>
                <a:ea typeface="Alibaba PuHuiTi 2.0 95 ExtraBold" charset="-122"/>
                <a:cs typeface="Alibaba PuHuiTi 2.0 95 ExtraBold" charset="-122"/>
              </a:rPr>
              <a:t> </a:t>
            </a:r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的消息系统</a:t>
            </a:r>
            <a:endParaRPr kumimoji="1" lang="zh-CN" altLang="en-US" sz="28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500300" y="4732892"/>
            <a:ext cx="7191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latin typeface="PingFang SC" charset="-122"/>
                <a:ea typeface="PingFang SC" charset="-122"/>
                <a:cs typeface="PingFang SC" charset="-122"/>
              </a:rPr>
              <a:t>7</a:t>
            </a:r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 * </a:t>
            </a:r>
            <a:r>
              <a:rPr kumimoji="1" lang="en-US" altLang="zh-CN" sz="2800" dirty="0" smtClean="0">
                <a:latin typeface="PingFang SC" charset="-122"/>
                <a:ea typeface="PingFang SC" charset="-122"/>
                <a:cs typeface="PingFang SC" charset="-122"/>
              </a:rPr>
              <a:t>24</a:t>
            </a:r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 * </a:t>
            </a:r>
            <a:r>
              <a:rPr kumimoji="1" lang="en-US" altLang="zh-CN" sz="2800" dirty="0" smtClean="0">
                <a:latin typeface="PingFang SC" charset="-122"/>
                <a:ea typeface="PingFang SC" charset="-122"/>
                <a:cs typeface="PingFang SC" charset="-122"/>
              </a:rPr>
              <a:t>365</a:t>
            </a:r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 平均故障率不高于</a:t>
            </a:r>
            <a:r>
              <a:rPr kumimoji="1" lang="zh-CN" altLang="en-US" sz="4800" b="1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 </a:t>
            </a:r>
            <a:r>
              <a:rPr kumimoji="1" lang="en-US" altLang="zh-CN" sz="4000" b="1" dirty="0" smtClean="0">
                <a:solidFill>
                  <a:srgbClr val="FF0000"/>
                </a:solidFill>
                <a:latin typeface="Alibaba PuHuiTi 2.0 105 Heavy" charset="-122"/>
                <a:ea typeface="Alibaba PuHuiTi 2.0 105 Heavy" charset="-122"/>
                <a:cs typeface="Alibaba PuHuiTi 2.0 105 Heavy" charset="-122"/>
              </a:rPr>
              <a:t>5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Alibaba PuHuiTi 2.0 105 Heavy" charset="-122"/>
                <a:ea typeface="Alibaba PuHuiTi 2.0 105 Heavy" charset="-122"/>
                <a:cs typeface="Alibaba PuHuiTi 2.0 105 Heavy" charset="-122"/>
              </a:rPr>
              <a:t> </a:t>
            </a:r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分钟</a:t>
            </a:r>
            <a:r>
              <a:rPr kumimoji="1" lang="en-US" altLang="zh-CN" sz="2800" dirty="0" smtClean="0">
                <a:latin typeface="PingFang SC" charset="-122"/>
                <a:ea typeface="PingFang SC" charset="-122"/>
                <a:cs typeface="PingFang SC" charset="-122"/>
              </a:rPr>
              <a:t>/</a:t>
            </a:r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年</a:t>
            </a:r>
            <a:endParaRPr kumimoji="1" lang="zh-CN" altLang="en-US" sz="28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92" y="1693855"/>
            <a:ext cx="1799359" cy="1799359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168342" y="875798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21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59" y="1406768"/>
            <a:ext cx="8745079" cy="4584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圆角矩形 5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3335335" y="2510873"/>
            <a:ext cx="60207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可靠性做到极致</a:t>
            </a:r>
            <a:endParaRPr lang="en-US" altLang="zh-CN" sz="6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3382960" y="3765558"/>
            <a:ext cx="578754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稳定压倒一切，可靠产生信赖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3754881" y="3309729"/>
            <a:ext cx="54818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万物皆可沟通</a:t>
            </a:r>
            <a:endParaRPr lang="en-US" altLang="zh-CN" sz="6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5452064" y="2229164"/>
            <a:ext cx="161134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目标</a:t>
            </a:r>
            <a:endParaRPr lang="en-US" altLang="zh-CN" sz="44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3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278291" y="3084443"/>
            <a:ext cx="1163540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感恩客户、群策群力、拥抱变化</a:t>
            </a:r>
            <a:endParaRPr lang="en-US" altLang="zh-CN" sz="6000" dirty="0" smtClean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  <a:p>
            <a:pPr algn="ctr"/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激情、诚信、敬业</a:t>
            </a:r>
            <a:endParaRPr lang="en-US" altLang="zh-CN" sz="6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5177679" y="2003878"/>
            <a:ext cx="236280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价值观</a:t>
            </a:r>
            <a:endParaRPr lang="en-US" altLang="zh-CN" sz="44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4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圆角矩形 9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2255519"/>
            <a:ext cx="1068998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4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统一通信平台</a:t>
            </a:r>
            <a:endParaRPr lang="en-US" altLang="zh-CN" sz="44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5177679" y="1487044"/>
            <a:ext cx="176460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未来</a:t>
            </a:r>
            <a:endParaRPr lang="en-US" altLang="zh-CN" sz="44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3086758"/>
            <a:ext cx="1068998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4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电子邮件、即时通讯、短信、语音、视频</a:t>
            </a:r>
            <a:endParaRPr lang="en-US" altLang="zh-CN" sz="44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3969835"/>
            <a:ext cx="1068998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PC</a:t>
            </a:r>
            <a:r>
              <a:rPr lang="zh-CN" altLang="en-US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端与移动端深度融合</a:t>
            </a:r>
            <a:endParaRPr lang="en-US" altLang="zh-CN" sz="48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4982509"/>
            <a:ext cx="1068998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构建组织专属通讯神经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身之使臂，臂之使指，莫不制从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文本框 27"/>
          <p:cNvSpPr txBox="1"/>
          <p:nvPr/>
        </p:nvSpPr>
        <p:spPr>
          <a:xfrm>
            <a:off x="1528191" y="447599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金笛邮件系统</a:t>
            </a:r>
            <a:endParaRPr kumimoji="1" lang="zh-CN" altLang="en-US" sz="28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26444" y="447183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玉笛短信设备</a:t>
            </a:r>
            <a:endParaRPr kumimoji="1" lang="zh-CN" altLang="en-US" sz="28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60649" y="447183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龙笛即时通讯</a:t>
            </a:r>
            <a:endParaRPr kumimoji="1" lang="zh-CN" altLang="en-US" sz="28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64" y="2664537"/>
            <a:ext cx="3063556" cy="10032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82" y="2323108"/>
            <a:ext cx="3661826" cy="168612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15" y="2476486"/>
            <a:ext cx="1379370" cy="137937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0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4901338" y="2262043"/>
            <a:ext cx="285118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产品特点</a:t>
            </a:r>
            <a:endParaRPr lang="en-US" altLang="zh-CN" sz="44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2403077" y="3322982"/>
            <a:ext cx="801313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可靠、安全、易用、免维护</a:t>
            </a:r>
            <a:endParaRPr lang="en-US" altLang="zh-CN" sz="48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9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B788EB68-4ADD-4F2F-A5C7-0ED797E50454}"/>
              </a:ext>
            </a:extLst>
          </p:cNvPr>
          <p:cNvSpPr/>
          <p:nvPr/>
        </p:nvSpPr>
        <p:spPr>
          <a:xfrm>
            <a:off x="6090920" y="-2"/>
            <a:ext cx="6096000" cy="685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301718C1-02F1-418D-8C9B-E0CA0232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sp>
        <p:nvSpPr>
          <p:cNvPr id="5" name="菱形 4">
            <a:extLst>
              <a:ext uri="{FF2B5EF4-FFF2-40B4-BE49-F238E27FC236}">
                <a16:creationId xmlns:a16="http://schemas.microsoft.com/office/drawing/2014/main" xmlns="" id="{5D894E3B-00E5-4523-A9E9-B504EB192DA2}"/>
              </a:ext>
            </a:extLst>
          </p:cNvPr>
          <p:cNvSpPr/>
          <p:nvPr/>
        </p:nvSpPr>
        <p:spPr>
          <a:xfrm>
            <a:off x="3388360" y="650240"/>
            <a:ext cx="5415280" cy="5415280"/>
          </a:xfrm>
          <a:prstGeom prst="diamond">
            <a:avLst/>
          </a:prstGeom>
          <a:noFill/>
          <a:ln w="28575">
            <a:solidFill>
              <a:srgbClr val="FFFFFF">
                <a:alpha val="8705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xmlns="" id="{77DEEC53-7CC3-4F7D-A3CE-196EFA37B617}"/>
              </a:ext>
            </a:extLst>
          </p:cNvPr>
          <p:cNvSpPr/>
          <p:nvPr/>
        </p:nvSpPr>
        <p:spPr>
          <a:xfrm>
            <a:off x="3723640" y="985520"/>
            <a:ext cx="4744720" cy="474472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22454A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目录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76999488-86C1-4C00-BAD8-E5C33A38ED45}"/>
              </a:ext>
            </a:extLst>
          </p:cNvPr>
          <p:cNvSpPr/>
          <p:nvPr/>
        </p:nvSpPr>
        <p:spPr>
          <a:xfrm>
            <a:off x="8362407" y="1259840"/>
            <a:ext cx="851972" cy="851972"/>
          </a:xfrm>
          <a:prstGeom prst="ellipse">
            <a:avLst/>
          </a:prstGeom>
          <a:solidFill>
            <a:srgbClr val="2F848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Light" panose="020B0300000000000000" pitchFamily="34" charset="-122"/>
              </a:rPr>
              <a:t>01</a:t>
            </a:r>
            <a:endParaRPr lang="zh-CN" altLang="en-US" sz="28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DBB076A-2FC8-4177-8512-67CEAD1E8860}"/>
              </a:ext>
            </a:extLst>
          </p:cNvPr>
          <p:cNvSpPr txBox="1"/>
          <p:nvPr/>
        </p:nvSpPr>
        <p:spPr>
          <a:xfrm>
            <a:off x="9304301" y="1451667"/>
            <a:ext cx="1641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10522C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公司介绍</a:t>
            </a:r>
            <a:endParaRPr lang="zh-CN" altLang="en-US" sz="2400" dirty="0">
              <a:solidFill>
                <a:srgbClr val="10522C"/>
              </a:solidFill>
              <a:latin typeface="Source Han Sans CN Normal" charset="-122"/>
              <a:ea typeface="Source Han Sans CN Normal" charset="-122"/>
              <a:cs typeface="Source Han Sans CN Normal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0DAE83E-23C1-43EA-8502-78838D389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37088" r="43286" b="40996"/>
          <a:stretch/>
        </p:blipFill>
        <p:spPr>
          <a:xfrm>
            <a:off x="8094083" y="1259840"/>
            <a:ext cx="694310" cy="503992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8094083" y="2910087"/>
            <a:ext cx="3401950" cy="851972"/>
            <a:chOff x="8094083" y="2419597"/>
            <a:chExt cx="3401950" cy="85197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A2877D25-3BF3-4168-A848-FC9791D51385}"/>
                </a:ext>
              </a:extLst>
            </p:cNvPr>
            <p:cNvSpPr/>
            <p:nvPr/>
          </p:nvSpPr>
          <p:spPr>
            <a:xfrm>
              <a:off x="8362407" y="2419597"/>
              <a:ext cx="851972" cy="851972"/>
            </a:xfrm>
            <a:prstGeom prst="ellipse">
              <a:avLst/>
            </a:prstGeom>
            <a:solidFill>
              <a:srgbClr val="2F848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思源黑体 CN Light" panose="020B0300000000000000" pitchFamily="34" charset="-122"/>
                </a:rPr>
                <a:t>02</a:t>
              </a:r>
              <a:endParaRPr lang="zh-CN" altLang="en-US" sz="2800" dirty="0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47296123-58BF-453C-8DAC-06A84595C14E}"/>
                </a:ext>
              </a:extLst>
            </p:cNvPr>
            <p:cNvSpPr txBox="1"/>
            <p:nvPr/>
          </p:nvSpPr>
          <p:spPr>
            <a:xfrm>
              <a:off x="9304301" y="2614750"/>
              <a:ext cx="2191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10522C"/>
                  </a:solidFill>
                  <a:latin typeface="Source Han Sans CN Normal" charset="-122"/>
                  <a:ea typeface="Source Han Sans CN Normal" charset="-122"/>
                  <a:cs typeface="Source Han Sans CN Normal" charset="-122"/>
                </a:rPr>
                <a:t>公司产品</a:t>
              </a:r>
              <a:endParaRPr lang="zh-CN" altLang="en-US" sz="2400" dirty="0">
                <a:solidFill>
                  <a:srgbClr val="10522C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5E25387-4811-4288-872A-76B956EA1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37088" r="43286" b="40996"/>
            <a:stretch/>
          </p:blipFill>
          <p:spPr>
            <a:xfrm>
              <a:off x="8094083" y="2419597"/>
              <a:ext cx="694310" cy="503992"/>
            </a:xfrm>
            <a:prstGeom prst="rect">
              <a:avLst/>
            </a:prstGeom>
          </p:spPr>
        </p:pic>
      </p:grpSp>
      <p:grpSp>
        <p:nvGrpSpPr>
          <p:cNvPr id="2" name="组 1"/>
          <p:cNvGrpSpPr/>
          <p:nvPr/>
        </p:nvGrpSpPr>
        <p:grpSpPr>
          <a:xfrm>
            <a:off x="8094083" y="4541221"/>
            <a:ext cx="2852213" cy="851972"/>
            <a:chOff x="8094083" y="3560239"/>
            <a:chExt cx="2852213" cy="851972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660EA383-D15B-43CF-A4BC-9C7E62E72A39}"/>
                </a:ext>
              </a:extLst>
            </p:cNvPr>
            <p:cNvSpPr/>
            <p:nvPr/>
          </p:nvSpPr>
          <p:spPr>
            <a:xfrm>
              <a:off x="8362407" y="3560239"/>
              <a:ext cx="851972" cy="851972"/>
            </a:xfrm>
            <a:prstGeom prst="ellipse">
              <a:avLst/>
            </a:prstGeom>
            <a:solidFill>
              <a:srgbClr val="2F848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思源黑体 CN Light" panose="020B0300000000000000" pitchFamily="34" charset="-122"/>
                </a:rPr>
                <a:t>03</a:t>
              </a:r>
              <a:endParaRPr lang="zh-CN" altLang="en-US" sz="2800" dirty="0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C8562F71-FABA-40A0-8B34-A73F848751E5}"/>
                </a:ext>
              </a:extLst>
            </p:cNvPr>
            <p:cNvSpPr txBox="1"/>
            <p:nvPr/>
          </p:nvSpPr>
          <p:spPr>
            <a:xfrm>
              <a:off x="9304301" y="3777833"/>
              <a:ext cx="1641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10522C"/>
                  </a:solidFill>
                  <a:latin typeface="Source Han Sans CN Normal" charset="-122"/>
                  <a:ea typeface="Source Han Sans CN Normal" charset="-122"/>
                  <a:cs typeface="Source Han Sans CN Normal" charset="-122"/>
                </a:rPr>
                <a:t>产品服务</a:t>
              </a:r>
              <a:endParaRPr lang="zh-CN" altLang="en-US" sz="2400" dirty="0">
                <a:solidFill>
                  <a:srgbClr val="10522C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B979B943-3235-4388-BB74-ED840CC67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37088" r="43286" b="40996"/>
            <a:stretch/>
          </p:blipFill>
          <p:spPr>
            <a:xfrm>
              <a:off x="8094083" y="3560239"/>
              <a:ext cx="694310" cy="503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7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4901339" y="2262043"/>
            <a:ext cx="29704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产品理念</a:t>
            </a:r>
            <a:endParaRPr lang="en-US" altLang="zh-CN" sz="44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2403078" y="3322982"/>
            <a:ext cx="738583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产品零缺陷、售后零服务</a:t>
            </a:r>
            <a:endParaRPr lang="en-US" altLang="zh-CN" sz="4800" dirty="0" smtClean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  <a:p>
            <a:pPr algn="ctr"/>
            <a:r>
              <a:rPr lang="zh-CN" altLang="en-US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持续改进，不断完善</a:t>
            </a:r>
            <a:endParaRPr lang="en-US" altLang="zh-CN" sz="48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5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75" y="4114223"/>
            <a:ext cx="2180102" cy="2497676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4901338" y="2148407"/>
            <a:ext cx="303671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产品理念</a:t>
            </a:r>
            <a:endParaRPr lang="en-US" altLang="zh-CN" sz="44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1766477" y="3209346"/>
            <a:ext cx="910030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把麻烦留给我们，把方便留给您</a:t>
            </a:r>
            <a:endParaRPr lang="en-US" altLang="zh-CN" sz="48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5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4443959" y="1607335"/>
            <a:ext cx="3304071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即时通讯现状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1297503" y="2725574"/>
            <a:ext cx="9596982" cy="309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用</a:t>
            </a: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QQ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存在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安全隐患，工作效率不高；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2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、用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OA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自带的即时通讯软件主要实现消息推送提醒功能功能，文件传输功能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比较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弱，不具备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P2P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功能，断线比较频繁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3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、用云服务模式即时通讯软件信息中转都要经过互联网，安全性无法保证；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4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、用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RTX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缺乏个性化定制，版本升级迟缓；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1881198" y="2725574"/>
            <a:ext cx="8429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en-US" sz="36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组织内需要通信中枢，需要统一消息中心</a:t>
            </a:r>
            <a:endParaRPr lang="zh-CN" altLang="en-US" sz="36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4392486" y="3810730"/>
            <a:ext cx="3407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en-US" sz="36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龙笛</a:t>
            </a:r>
            <a:r>
              <a:rPr lang="zh-CN" altLang="en-US" sz="360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，消息盒子</a:t>
            </a:r>
            <a:endParaRPr lang="zh-CN" altLang="en-US" sz="3600" dirty="0">
              <a:solidFill>
                <a:srgbClr val="FF0000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85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2D22B0C-AFEF-43A8-95A6-24277E4893A1}"/>
              </a:ext>
            </a:extLst>
          </p:cNvPr>
          <p:cNvSpPr txBox="1"/>
          <p:nvPr/>
        </p:nvSpPr>
        <p:spPr>
          <a:xfrm>
            <a:off x="1637585" y="2473106"/>
            <a:ext cx="9223455" cy="1207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1978"/>
              </a:lnSpc>
            </a:pP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市面上很多即时通讯系统， 其实是类邮件系统</a:t>
            </a:r>
            <a:r>
              <a:rPr lang="en-US" altLang="zh-CN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+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客户端，所有信息都存放到服务器上，所有交互都经过服务器，造成服务器压力大，不支持</a:t>
            </a:r>
            <a:r>
              <a:rPr lang="en-US" altLang="zh-CN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UDP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点对点通讯，不支持超过</a:t>
            </a:r>
            <a:r>
              <a:rPr lang="en-US" altLang="zh-CN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20G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的大文件发送，通信效率低下。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B7601B5-1B3A-4AE5-B319-9EC9B2B3767B}"/>
              </a:ext>
            </a:extLst>
          </p:cNvPr>
          <p:cNvSpPr txBox="1"/>
          <p:nvPr/>
        </p:nvSpPr>
        <p:spPr>
          <a:xfrm>
            <a:off x="1738949" y="4264276"/>
            <a:ext cx="6780971" cy="1214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龙笛即时通讯系统采用</a:t>
            </a:r>
            <a:r>
              <a:rPr lang="en-US" altLang="zh-CN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UDP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传文件和图片，</a:t>
            </a:r>
            <a:r>
              <a:rPr lang="en-US" altLang="zh-CN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TCP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传消息，支持点对点大文件发送，效率高，</a:t>
            </a:r>
            <a:r>
              <a:rPr lang="en-US" altLang="zh-CN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UDP+TCP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，支持</a:t>
            </a:r>
            <a:r>
              <a:rPr lang="zh-CN" altLang="en-US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跨局域网</a:t>
            </a:r>
            <a:r>
              <a:rPr lang="en-US" altLang="zh-CN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P2P</a:t>
            </a:r>
            <a:r>
              <a:rPr lang="zh-CN" altLang="en-US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文件传输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，是一款</a:t>
            </a:r>
            <a:r>
              <a:rPr lang="zh-CN" altLang="en-US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真正的</a:t>
            </a:r>
            <a:r>
              <a:rPr lang="zh-CN" altLang="en-US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即时通讯系统，而不是管理信息系统。</a:t>
            </a:r>
            <a:endParaRPr lang="zh-CN" altLang="en-US" dirty="0">
              <a:latin typeface="Source Han Sans CN Normal" charset="-122"/>
              <a:ea typeface="Source Han Sans CN Normal" charset="-122"/>
              <a:cs typeface="Source Han Sans CN Normal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52848B4-800B-4C25-BC32-1CB6C669DBBF}"/>
              </a:ext>
            </a:extLst>
          </p:cNvPr>
          <p:cNvSpPr/>
          <p:nvPr/>
        </p:nvSpPr>
        <p:spPr>
          <a:xfrm>
            <a:off x="1107440" y="2579122"/>
            <a:ext cx="223520" cy="1107866"/>
          </a:xfrm>
          <a:prstGeom prst="rect">
            <a:avLst/>
          </a:prstGeom>
          <a:solidFill>
            <a:srgbClr val="FFB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747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5E639F68-BBC2-441C-9564-83F4A465DB1A}"/>
              </a:ext>
            </a:extLst>
          </p:cNvPr>
          <p:cNvSpPr/>
          <p:nvPr/>
        </p:nvSpPr>
        <p:spPr>
          <a:xfrm>
            <a:off x="1107440" y="4371102"/>
            <a:ext cx="223520" cy="1107866"/>
          </a:xfrm>
          <a:prstGeom prst="rect">
            <a:avLst/>
          </a:prstGeom>
          <a:solidFill>
            <a:srgbClr val="FFB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747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BE1A282-1AA0-420A-BF80-7FC405A72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1201" y="2721478"/>
            <a:ext cx="3866664" cy="3866662"/>
          </a:xfrm>
          <a:custGeom>
            <a:avLst/>
            <a:gdLst>
              <a:gd name="connsiteX0" fmla="*/ 3126069 w 4027663"/>
              <a:gd name="connsiteY0" fmla="*/ 912123 h 4027661"/>
              <a:gd name="connsiteX1" fmla="*/ 2897718 w 4027663"/>
              <a:gd name="connsiteY1" fmla="*/ 1368825 h 4027661"/>
              <a:gd name="connsiteX2" fmla="*/ 3126069 w 4027663"/>
              <a:gd name="connsiteY2" fmla="*/ 1825527 h 4027661"/>
              <a:gd name="connsiteX3" fmla="*/ 3682550 w 4027663"/>
              <a:gd name="connsiteY3" fmla="*/ 1825527 h 4027661"/>
              <a:gd name="connsiteX4" fmla="*/ 3910901 w 4027663"/>
              <a:gd name="connsiteY4" fmla="*/ 1368825 h 4027661"/>
              <a:gd name="connsiteX5" fmla="*/ 3682550 w 4027663"/>
              <a:gd name="connsiteY5" fmla="*/ 912123 h 4027661"/>
              <a:gd name="connsiteX6" fmla="*/ 0 w 4027663"/>
              <a:gd name="connsiteY6" fmla="*/ 0 h 4027661"/>
              <a:gd name="connsiteX7" fmla="*/ 4027663 w 4027663"/>
              <a:gd name="connsiteY7" fmla="*/ 0 h 4027661"/>
              <a:gd name="connsiteX8" fmla="*/ 4027663 w 4027663"/>
              <a:gd name="connsiteY8" fmla="*/ 4027661 h 4027661"/>
              <a:gd name="connsiteX9" fmla="*/ 0 w 4027663"/>
              <a:gd name="connsiteY9" fmla="*/ 4027661 h 402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7663" h="4027661">
                <a:moveTo>
                  <a:pt x="3126069" y="912123"/>
                </a:moveTo>
                <a:lnTo>
                  <a:pt x="2897718" y="1368825"/>
                </a:lnTo>
                <a:lnTo>
                  <a:pt x="3126069" y="1825527"/>
                </a:lnTo>
                <a:lnTo>
                  <a:pt x="3682550" y="1825527"/>
                </a:lnTo>
                <a:lnTo>
                  <a:pt x="3910901" y="1368825"/>
                </a:lnTo>
                <a:lnTo>
                  <a:pt x="3682550" y="912123"/>
                </a:lnTo>
                <a:close/>
                <a:moveTo>
                  <a:pt x="0" y="0"/>
                </a:moveTo>
                <a:lnTo>
                  <a:pt x="4027663" y="0"/>
                </a:lnTo>
                <a:lnTo>
                  <a:pt x="4027663" y="4027661"/>
                </a:lnTo>
                <a:lnTo>
                  <a:pt x="0" y="4027661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2793647" y="1289427"/>
            <a:ext cx="6604695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您需要一款真正的即时通讯软件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2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90" y="1204410"/>
            <a:ext cx="7366561" cy="501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829258" y="2549976"/>
            <a:ext cx="2202422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管理界面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11" name="图片 10" descr="图片包含 游戏机, 自然, 池塘, 雨&#10;&#10;描述已自动生成">
            <a:extLst>
              <a:ext uri="{FF2B5EF4-FFF2-40B4-BE49-F238E27FC236}">
                <a16:creationId xmlns="" xmlns:a16="http://schemas.microsoft.com/office/drawing/2014/main" id="{47C2929E-E73E-4F9B-906B-7FD857648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7395" r="3721" b="60487"/>
          <a:stretch>
            <a:fillRect/>
          </a:stretch>
        </p:blipFill>
        <p:spPr>
          <a:xfrm>
            <a:off x="565753" y="4276033"/>
            <a:ext cx="3150940" cy="1734932"/>
          </a:xfrm>
          <a:custGeom>
            <a:avLst/>
            <a:gdLst>
              <a:gd name="connsiteX0" fmla="*/ 1814044 w 4000363"/>
              <a:gd name="connsiteY0" fmla="*/ 1543 h 2202631"/>
              <a:gd name="connsiteX1" fmla="*/ 2168903 w 4000363"/>
              <a:gd name="connsiteY1" fmla="*/ 145343 h 2202631"/>
              <a:gd name="connsiteX2" fmla="*/ 2172788 w 4000363"/>
              <a:gd name="connsiteY2" fmla="*/ 141695 h 2202631"/>
              <a:gd name="connsiteX3" fmla="*/ 2229218 w 4000363"/>
              <a:gd name="connsiteY3" fmla="*/ 88718 h 2202631"/>
              <a:gd name="connsiteX4" fmla="*/ 2490101 w 4000363"/>
              <a:gd name="connsiteY4" fmla="*/ 9299 h 2202631"/>
              <a:gd name="connsiteX5" fmla="*/ 2785800 w 4000363"/>
              <a:gd name="connsiteY5" fmla="*/ 99198 h 2202631"/>
              <a:gd name="connsiteX6" fmla="*/ 2852000 w 4000363"/>
              <a:gd name="connsiteY6" fmla="*/ 160717 h 2202631"/>
              <a:gd name="connsiteX7" fmla="*/ 2856092 w 4000363"/>
              <a:gd name="connsiteY7" fmla="*/ 164520 h 2202631"/>
              <a:gd name="connsiteX8" fmla="*/ 3177911 w 4000363"/>
              <a:gd name="connsiteY8" fmla="*/ 76321 h 2202631"/>
              <a:gd name="connsiteX9" fmla="*/ 3386023 w 4000363"/>
              <a:gd name="connsiteY9" fmla="*/ 124290 h 2202631"/>
              <a:gd name="connsiteX10" fmla="*/ 3624940 w 4000363"/>
              <a:gd name="connsiteY10" fmla="*/ 402330 h 2202631"/>
              <a:gd name="connsiteX11" fmla="*/ 3626333 w 4000363"/>
              <a:gd name="connsiteY11" fmla="*/ 402922 h 2202631"/>
              <a:gd name="connsiteX12" fmla="*/ 3734504 w 4000363"/>
              <a:gd name="connsiteY12" fmla="*/ 448937 h 2202631"/>
              <a:gd name="connsiteX13" fmla="*/ 3939422 w 4000363"/>
              <a:gd name="connsiteY13" fmla="*/ 680427 h 2202631"/>
              <a:gd name="connsiteX14" fmla="*/ 3897796 w 4000363"/>
              <a:gd name="connsiteY14" fmla="*/ 943759 h 2202631"/>
              <a:gd name="connsiteX15" fmla="*/ 3968146 w 4000363"/>
              <a:gd name="connsiteY15" fmla="*/ 1359773 h 2202631"/>
              <a:gd name="connsiteX16" fmla="*/ 3413684 w 4000363"/>
              <a:gd name="connsiteY16" fmla="*/ 1662389 h 2202631"/>
              <a:gd name="connsiteX17" fmla="*/ 3197530 w 4000363"/>
              <a:gd name="connsiteY17" fmla="*/ 1947561 h 2202631"/>
              <a:gd name="connsiteX18" fmla="*/ 2561228 w 4000363"/>
              <a:gd name="connsiteY18" fmla="*/ 1921139 h 2202631"/>
              <a:gd name="connsiteX19" fmla="*/ 2076769 w 4000363"/>
              <a:gd name="connsiteY19" fmla="*/ 2200004 h 2202631"/>
              <a:gd name="connsiteX20" fmla="*/ 1431806 w 4000363"/>
              <a:gd name="connsiteY20" fmla="*/ 1935814 h 2202631"/>
              <a:gd name="connsiteX21" fmla="*/ 463909 w 4000363"/>
              <a:gd name="connsiteY21" fmla="*/ 1641758 h 2202631"/>
              <a:gd name="connsiteX22" fmla="*/ 51487 w 4000363"/>
              <a:gd name="connsiteY22" fmla="*/ 1380926 h 2202631"/>
              <a:gd name="connsiteX23" fmla="*/ 173578 w 4000363"/>
              <a:gd name="connsiteY23" fmla="*/ 1096658 h 2202631"/>
              <a:gd name="connsiteX24" fmla="*/ 7770 w 4000363"/>
              <a:gd name="connsiteY24" fmla="*/ 775929 h 2202631"/>
              <a:gd name="connsiteX25" fmla="*/ 392260 w 4000363"/>
              <a:gd name="connsiteY25" fmla="*/ 543988 h 2202631"/>
              <a:gd name="connsiteX26" fmla="*/ 396387 w 4000363"/>
              <a:gd name="connsiteY26" fmla="*/ 537273 h 2202631"/>
              <a:gd name="connsiteX27" fmla="*/ 594147 w 4000363"/>
              <a:gd name="connsiteY27" fmla="*/ 168799 h 2202631"/>
              <a:gd name="connsiteX28" fmla="*/ 1378167 w 4000363"/>
              <a:gd name="connsiteY28" fmla="*/ 158426 h 2202631"/>
              <a:gd name="connsiteX29" fmla="*/ 1378332 w 4000363"/>
              <a:gd name="connsiteY29" fmla="*/ 158279 h 2202631"/>
              <a:gd name="connsiteX30" fmla="*/ 1453988 w 4000363"/>
              <a:gd name="connsiteY30" fmla="*/ 90650 h 2202631"/>
              <a:gd name="connsiteX31" fmla="*/ 1814044 w 4000363"/>
              <a:gd name="connsiteY31" fmla="*/ 1543 h 220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00363" h="2202631">
                <a:moveTo>
                  <a:pt x="1814044" y="1543"/>
                </a:moveTo>
                <a:cubicBezTo>
                  <a:pt x="1944315" y="10476"/>
                  <a:pt x="2073719" y="58226"/>
                  <a:pt x="2168903" y="145343"/>
                </a:cubicBezTo>
                <a:lnTo>
                  <a:pt x="2172788" y="141695"/>
                </a:lnTo>
                <a:lnTo>
                  <a:pt x="2229218" y="88718"/>
                </a:lnTo>
                <a:cubicBezTo>
                  <a:pt x="2298024" y="38851"/>
                  <a:pt x="2390473" y="10036"/>
                  <a:pt x="2490101" y="9299"/>
                </a:cubicBezTo>
                <a:cubicBezTo>
                  <a:pt x="2599757" y="8470"/>
                  <a:pt x="2705911" y="41646"/>
                  <a:pt x="2785800" y="99198"/>
                </a:cubicBezTo>
                <a:lnTo>
                  <a:pt x="2852000" y="160717"/>
                </a:lnTo>
                <a:lnTo>
                  <a:pt x="2856092" y="164520"/>
                </a:lnTo>
                <a:cubicBezTo>
                  <a:pt x="2943100" y="101228"/>
                  <a:pt x="3059779" y="71117"/>
                  <a:pt x="3177911" y="76321"/>
                </a:cubicBezTo>
                <a:cubicBezTo>
                  <a:pt x="3248791" y="79444"/>
                  <a:pt x="3320193" y="95279"/>
                  <a:pt x="3386023" y="124290"/>
                </a:cubicBezTo>
                <a:cubicBezTo>
                  <a:pt x="3519788" y="183223"/>
                  <a:pt x="3609500" y="287590"/>
                  <a:pt x="3624940" y="402330"/>
                </a:cubicBezTo>
                <a:lnTo>
                  <a:pt x="3626333" y="402922"/>
                </a:lnTo>
                <a:lnTo>
                  <a:pt x="3734504" y="448937"/>
                </a:lnTo>
                <a:cubicBezTo>
                  <a:pt x="3835621" y="504828"/>
                  <a:pt x="3909530" y="586925"/>
                  <a:pt x="3939422" y="680427"/>
                </a:cubicBezTo>
                <a:cubicBezTo>
                  <a:pt x="3968401" y="770925"/>
                  <a:pt x="3953625" y="864595"/>
                  <a:pt x="3897796" y="943759"/>
                </a:cubicBezTo>
                <a:cubicBezTo>
                  <a:pt x="4002931" y="1070476"/>
                  <a:pt x="4028818" y="1223714"/>
                  <a:pt x="3968146" y="1359773"/>
                </a:cubicBezTo>
                <a:cubicBezTo>
                  <a:pt x="3887490" y="1540654"/>
                  <a:pt x="3668353" y="1660259"/>
                  <a:pt x="3413684" y="1662389"/>
                </a:cubicBezTo>
                <a:cubicBezTo>
                  <a:pt x="3400817" y="1779034"/>
                  <a:pt x="3321959" y="1883001"/>
                  <a:pt x="3197530" y="1947561"/>
                </a:cubicBezTo>
                <a:cubicBezTo>
                  <a:pt x="3008471" y="2045669"/>
                  <a:pt x="2750603" y="2034943"/>
                  <a:pt x="2561228" y="1921139"/>
                </a:cubicBezTo>
                <a:cubicBezTo>
                  <a:pt x="2480827" y="2076088"/>
                  <a:pt x="2296381" y="2182251"/>
                  <a:pt x="2076769" y="2200004"/>
                </a:cubicBezTo>
                <a:cubicBezTo>
                  <a:pt x="1817982" y="2220918"/>
                  <a:pt x="1560605" y="2115511"/>
                  <a:pt x="1431806" y="1935814"/>
                </a:cubicBezTo>
                <a:cubicBezTo>
                  <a:pt x="1073192" y="2058340"/>
                  <a:pt x="636566" y="1925715"/>
                  <a:pt x="463909" y="1641758"/>
                </a:cubicBezTo>
                <a:cubicBezTo>
                  <a:pt x="266652" y="1639583"/>
                  <a:pt x="92245" y="1529303"/>
                  <a:pt x="51487" y="1380926"/>
                </a:cubicBezTo>
                <a:cubicBezTo>
                  <a:pt x="21951" y="1273570"/>
                  <a:pt x="68335" y="1165527"/>
                  <a:pt x="173578" y="1096658"/>
                </a:cubicBezTo>
                <a:cubicBezTo>
                  <a:pt x="41558" y="1021200"/>
                  <a:pt x="-23575" y="895202"/>
                  <a:pt x="7770" y="775929"/>
                </a:cubicBezTo>
                <a:cubicBezTo>
                  <a:pt x="44513" y="636283"/>
                  <a:pt x="204155" y="539970"/>
                  <a:pt x="392260" y="543988"/>
                </a:cubicBezTo>
                <a:cubicBezTo>
                  <a:pt x="393607" y="541729"/>
                  <a:pt x="395041" y="539532"/>
                  <a:pt x="396387" y="537273"/>
                </a:cubicBezTo>
                <a:cubicBezTo>
                  <a:pt x="385282" y="395032"/>
                  <a:pt x="457813" y="259949"/>
                  <a:pt x="594147" y="168799"/>
                </a:cubicBezTo>
                <a:cubicBezTo>
                  <a:pt x="809552" y="24840"/>
                  <a:pt x="1135896" y="20559"/>
                  <a:pt x="1378167" y="158426"/>
                </a:cubicBezTo>
                <a:lnTo>
                  <a:pt x="1378332" y="158279"/>
                </a:lnTo>
                <a:lnTo>
                  <a:pt x="1453988" y="90650"/>
                </a:lnTo>
                <a:cubicBezTo>
                  <a:pt x="1552637" y="22496"/>
                  <a:pt x="1683774" y="-7389"/>
                  <a:pt x="1814044" y="1543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5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90" y="1191160"/>
            <a:ext cx="7366560" cy="501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410817" y="2989487"/>
            <a:ext cx="3167269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组织部门管理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11" name="图片 10" descr="图片包含 游戏机, 自然, 池塘, 雨&#10;&#10;描述已自动生成">
            <a:extLst>
              <a:ext uri="{FF2B5EF4-FFF2-40B4-BE49-F238E27FC236}">
                <a16:creationId xmlns="" xmlns:a16="http://schemas.microsoft.com/office/drawing/2014/main" id="{CE9AD211-C21D-4A0B-B476-00887DEE9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8" t="26142" r="2666" b="34464"/>
          <a:stretch>
            <a:fillRect/>
          </a:stretch>
        </p:blipFill>
        <p:spPr>
          <a:xfrm rot="9996790">
            <a:off x="615790" y="4360233"/>
            <a:ext cx="2006042" cy="2006042"/>
          </a:xfrm>
          <a:custGeom>
            <a:avLst/>
            <a:gdLst>
              <a:gd name="connsiteX0" fmla="*/ 1301045 w 2602090"/>
              <a:gd name="connsiteY0" fmla="*/ 0 h 2602090"/>
              <a:gd name="connsiteX1" fmla="*/ 2602090 w 2602090"/>
              <a:gd name="connsiteY1" fmla="*/ 1301045 h 2602090"/>
              <a:gd name="connsiteX2" fmla="*/ 1301045 w 2602090"/>
              <a:gd name="connsiteY2" fmla="*/ 2602090 h 2602090"/>
              <a:gd name="connsiteX3" fmla="*/ 0 w 2602090"/>
              <a:gd name="connsiteY3" fmla="*/ 1301045 h 2602090"/>
              <a:gd name="connsiteX4" fmla="*/ 1301045 w 2602090"/>
              <a:gd name="connsiteY4" fmla="*/ 0 h 260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2090" h="2602090">
                <a:moveTo>
                  <a:pt x="1301045" y="0"/>
                </a:moveTo>
                <a:cubicBezTo>
                  <a:pt x="2019592" y="0"/>
                  <a:pt x="2602090" y="582498"/>
                  <a:pt x="2602090" y="1301045"/>
                </a:cubicBezTo>
                <a:cubicBezTo>
                  <a:pt x="2602090" y="2019592"/>
                  <a:pt x="2019592" y="2602090"/>
                  <a:pt x="1301045" y="2602090"/>
                </a:cubicBezTo>
                <a:cubicBezTo>
                  <a:pt x="582498" y="2602090"/>
                  <a:pt x="0" y="2019592"/>
                  <a:pt x="0" y="1301045"/>
                </a:cubicBezTo>
                <a:cubicBezTo>
                  <a:pt x="0" y="582498"/>
                  <a:pt x="582498" y="0"/>
                  <a:pt x="1301045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4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816006" y="2989487"/>
            <a:ext cx="2202422" cy="816890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消息广播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90" y="1204412"/>
            <a:ext cx="7366560" cy="501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2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16" y="1058638"/>
            <a:ext cx="7106307" cy="501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883569" y="2989487"/>
            <a:ext cx="2853544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客户端架构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2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61" y="1149789"/>
            <a:ext cx="2576084" cy="531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993913" y="2927353"/>
            <a:ext cx="2822713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客户端界面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00" y="1149789"/>
            <a:ext cx="2700714" cy="5315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9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2" y="1984248"/>
            <a:ext cx="5709217" cy="3172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9A2DE3A-998D-4FE0-8276-34BE8A23BCE4}"/>
              </a:ext>
            </a:extLst>
          </p:cNvPr>
          <p:cNvSpPr txBox="1"/>
          <p:nvPr/>
        </p:nvSpPr>
        <p:spPr>
          <a:xfrm>
            <a:off x="590719" y="1439207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solidFill>
                  <a:schemeClr val="accent6">
                    <a:lumMod val="75000"/>
                  </a:schemeClr>
                </a:solidFill>
                <a:latin typeface="Source Han Sans CN Medium" charset="-122"/>
                <a:ea typeface="Source Han Sans CN Medium" charset="-122"/>
                <a:cs typeface="Source Han Sans CN Medium" charset="-122"/>
              </a:rPr>
              <a:t>笛子</a:t>
            </a:r>
            <a:r>
              <a:rPr lang="zh-CN" altLang="en-US" sz="4000" dirty="0" smtClean="0">
                <a:solidFill>
                  <a:srgbClr val="22454A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：简而美</a:t>
            </a:r>
            <a:endParaRPr lang="zh-CN" altLang="en-US" sz="4000" dirty="0">
              <a:solidFill>
                <a:srgbClr val="22454A"/>
              </a:solidFill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0C4D695-1167-43D2-8326-4BEB1789822D}"/>
              </a:ext>
            </a:extLst>
          </p:cNvPr>
          <p:cNvSpPr/>
          <p:nvPr/>
        </p:nvSpPr>
        <p:spPr>
          <a:xfrm>
            <a:off x="10911839" y="0"/>
            <a:ext cx="1221299" cy="241945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DF18E3F5-0EB3-463B-8BE7-929F8C81EF1D}"/>
              </a:ext>
            </a:extLst>
          </p:cNvPr>
          <p:cNvSpPr/>
          <p:nvPr/>
        </p:nvSpPr>
        <p:spPr>
          <a:xfrm>
            <a:off x="11856720" y="0"/>
            <a:ext cx="335280" cy="6858000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CE11D51A-78BB-4E29-B480-FAA4266F4CDB}"/>
              </a:ext>
            </a:extLst>
          </p:cNvPr>
          <p:cNvSpPr/>
          <p:nvPr/>
        </p:nvSpPr>
        <p:spPr>
          <a:xfrm>
            <a:off x="10911839" y="6616054"/>
            <a:ext cx="1221299" cy="241945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5321670" y="803080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469171"/>
            <a:ext cx="199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442667"/>
            <a:ext cx="2253248" cy="4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75" y="1029668"/>
            <a:ext cx="6352091" cy="5506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36" y="3326730"/>
            <a:ext cx="2576084" cy="2176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825799" y="3020554"/>
            <a:ext cx="2430777" cy="816890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聊天窗口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48" y="3495260"/>
            <a:ext cx="2500452" cy="2176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8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71" y="1556649"/>
            <a:ext cx="4968596" cy="3432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1" y="2409763"/>
            <a:ext cx="4968595" cy="3432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552387" y="3020554"/>
            <a:ext cx="2430777" cy="816890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群管理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04" y="2946476"/>
            <a:ext cx="4968595" cy="3432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2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1796666" y="541443"/>
            <a:ext cx="2907856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龙笛移动端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323399"/>
            <a:ext cx="2253248" cy="4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95" y="1341424"/>
            <a:ext cx="7092387" cy="4757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636105" y="3020554"/>
            <a:ext cx="2915478" cy="879023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个性化皮肤</a:t>
            </a:r>
            <a:endParaRPr lang="zh-CN" altLang="en-US" sz="36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5322982" y="1409035"/>
            <a:ext cx="1546024" cy="736420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可靠</a:t>
            </a:r>
            <a:endParaRPr lang="zh-CN" altLang="en-US" sz="32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1297503" y="2251473"/>
            <a:ext cx="9596982" cy="1898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、采用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UDP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协议，新的拥塞机制和可靠传输机制，适用于各种极端网络环境；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2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、采用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C++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开发，稳定性好；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3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、服务端独立监控程序；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4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、架构合理。文件传输采用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P2P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协议，即使传输大量文件也不会对服务器造成压力；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4352348" y="4396929"/>
            <a:ext cx="34872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可靠来自设计</a:t>
            </a:r>
            <a:endParaRPr lang="en-US" altLang="zh-CN" sz="40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1874570" y="5152768"/>
            <a:ext cx="84428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内核采用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C++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语言自主开发，稳定、高速、精简，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100%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拥有自主知识产权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0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5322982" y="1578487"/>
            <a:ext cx="1546024" cy="736420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安全</a:t>
            </a:r>
            <a:endParaRPr lang="zh-CN" altLang="en-US" sz="32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2623319" y="2459503"/>
            <a:ext cx="69453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、身份认证，支持主流的加密技术；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2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、聊天内容加密；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3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、不依赖外网，物理隔离网络、内网环境下都可以正常使用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8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44" y="3939162"/>
            <a:ext cx="2670985" cy="267098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5322982" y="1409035"/>
            <a:ext cx="1546024" cy="736420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免维护</a:t>
            </a:r>
            <a:endParaRPr lang="zh-CN" altLang="en-US" sz="32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2815476" y="2384423"/>
            <a:ext cx="65610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、设计时就考虑常年稳定自动运行，不需要人工干预；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2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、客户端自动升级；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3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、可自动定时同步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OA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账户及密码。可自动更新组织架构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2997999" y="4396929"/>
            <a:ext cx="672909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最大限度降低管理员工作量</a:t>
            </a:r>
            <a:endParaRPr lang="en-US" altLang="zh-CN" sz="40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3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3895029" y="1409035"/>
            <a:ext cx="4401925" cy="791627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支持超大</a:t>
            </a:r>
            <a:r>
              <a:rPr lang="zh-CN" altLang="en-US" sz="320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文件可靠传输</a:t>
            </a:r>
            <a:endParaRPr lang="zh-CN" altLang="en-US" sz="32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2242617" y="2207291"/>
            <a:ext cx="77067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实测</a:t>
            </a:r>
            <a:r>
              <a:rPr lang="en-US" altLang="zh-CN" sz="20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108G</a:t>
            </a:r>
            <a:r>
              <a:rPr lang="zh-CN" altLang="en-US" sz="20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超大文件</a:t>
            </a:r>
            <a:r>
              <a:rPr lang="zh-CN" altLang="en-US" sz="2000" dirty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点对点传输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不掉线；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2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、支持批量文件发送和目录发送；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3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、采用</a:t>
            </a:r>
            <a:r>
              <a:rPr lang="en-US" altLang="zh-CN" sz="2000" dirty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UDP</a:t>
            </a:r>
            <a:r>
              <a:rPr lang="zh-CN" altLang="en-US" sz="2000" dirty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协议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，可轻松穿越防火墙路由器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NAT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设备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4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、支持超大文件中转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发送；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5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、支持大文件离线发送，有接收回执功能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6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、支持自己给自己发送离线文件，可在家和单位之间轻松传递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文件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F4F15A2-7E4D-4D85-8518-3CD22D27897A}"/>
              </a:ext>
            </a:extLst>
          </p:cNvPr>
          <p:cNvSpPr txBox="1"/>
          <p:nvPr/>
        </p:nvSpPr>
        <p:spPr>
          <a:xfrm>
            <a:off x="1187798" y="3111817"/>
            <a:ext cx="4788332" cy="271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1978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空军指挥学院，组建于</a:t>
            </a:r>
            <a:r>
              <a:rPr lang="en-US" altLang="zh-CN" sz="2000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1958</a:t>
            </a:r>
            <a:r>
              <a:rPr lang="zh-CN" altLang="en-US" sz="2000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年，坐落于北京西郊昆明湖畔，是一所培养空军师团职指挥官的最高学府。目前有</a:t>
            </a:r>
            <a:r>
              <a:rPr lang="en-US" altLang="zh-CN" sz="2000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3800</a:t>
            </a:r>
            <a:r>
              <a:rPr lang="zh-CN" altLang="en-US" sz="2000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人在线，包括院机关、院直属，院后勤。</a:t>
            </a:r>
            <a:r>
              <a:rPr lang="en-US" altLang="zh-CN" sz="2000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2010</a:t>
            </a:r>
            <a:r>
              <a:rPr lang="zh-CN" altLang="en-US" sz="2000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年上线，已经</a:t>
            </a:r>
            <a:r>
              <a:rPr lang="zh-CN" altLang="en-US" sz="2000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稳定运行</a:t>
            </a:r>
            <a:r>
              <a:rPr lang="en-US" altLang="zh-CN" sz="2000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11</a:t>
            </a:r>
            <a:r>
              <a:rPr lang="zh-CN" altLang="en-US" sz="2000" dirty="0">
                <a:solidFill>
                  <a:srgbClr val="FF000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年</a:t>
            </a:r>
            <a:r>
              <a:rPr lang="zh-CN" altLang="en-US" sz="2000" dirty="0">
                <a:solidFill>
                  <a:srgbClr val="003D26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。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09514779-146B-4550-BFAF-51B1CB96802A}"/>
              </a:ext>
            </a:extLst>
          </p:cNvPr>
          <p:cNvCxnSpPr>
            <a:cxnSpLocks/>
          </p:cNvCxnSpPr>
          <p:nvPr/>
        </p:nvCxnSpPr>
        <p:spPr>
          <a:xfrm>
            <a:off x="1277121" y="2864155"/>
            <a:ext cx="2835773" cy="0"/>
          </a:xfrm>
          <a:prstGeom prst="line">
            <a:avLst/>
          </a:prstGeom>
          <a:ln w="19050">
            <a:solidFill>
              <a:srgbClr val="FFB747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57" y="1081367"/>
            <a:ext cx="3570331" cy="5417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圆角矩形 8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1277121" y="1647091"/>
            <a:ext cx="1542761" cy="791627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案列</a:t>
            </a:r>
            <a:endParaRPr lang="zh-CN" altLang="en-US" sz="32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22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23755"/>
            <a:ext cx="3042804" cy="5209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1224113" y="1223755"/>
            <a:ext cx="3056340" cy="1490921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新疆烟草专卖局</a:t>
            </a:r>
            <a:r>
              <a:rPr lang="en-US" altLang="zh-CN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(3000</a:t>
            </a:r>
            <a:r>
              <a:rPr lang="zh-CN" altLang="en-US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用户</a:t>
            </a:r>
            <a:r>
              <a:rPr lang="en-US" altLang="zh-CN" sz="3200" dirty="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)</a:t>
            </a:r>
            <a:endParaRPr lang="zh-CN" altLang="en-US" sz="32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52" y="1204423"/>
            <a:ext cx="3060324" cy="5179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9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394557" y="871470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2145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30" y="1404730"/>
            <a:ext cx="8872438" cy="4436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4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18" y="1395300"/>
            <a:ext cx="7706953" cy="470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16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4036204" y="561935"/>
            <a:ext cx="411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公司其它产品：短信平台</a:t>
            </a:r>
            <a:endParaRPr lang="zh-CN" altLang="en-US" sz="2800" dirty="0">
              <a:solidFill>
                <a:srgbClr val="125E56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83" y="1183265"/>
            <a:ext cx="7025643" cy="5034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16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4036204" y="561935"/>
            <a:ext cx="411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八通道短信设备</a:t>
            </a:r>
            <a:endParaRPr lang="zh-CN" altLang="en-US" sz="2800" dirty="0">
              <a:solidFill>
                <a:srgbClr val="125E56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9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35" y="1325272"/>
            <a:ext cx="8827940" cy="4750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16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3670852" y="561935"/>
            <a:ext cx="44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mtClean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公司其它产品：单口短信猫</a:t>
            </a:r>
            <a:endParaRPr lang="zh-CN" altLang="en-US" sz="2800" dirty="0">
              <a:solidFill>
                <a:srgbClr val="125E56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9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45D0FD6-4586-4B7E-8C4D-F7FBA52F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31" y="1883258"/>
            <a:ext cx="8827774" cy="4176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16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3670852" y="561935"/>
            <a:ext cx="44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金笛短信中间件</a:t>
            </a:r>
            <a:endParaRPr lang="zh-CN" altLang="en-US" sz="2800" dirty="0">
              <a:solidFill>
                <a:srgbClr val="125E56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2108594" y="1306896"/>
            <a:ext cx="7974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支持短信设备、短信网关、手机三种发送通道，支持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8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种发送顺序组合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CA84587-8986-44B3-A994-061AD7B6DA60}"/>
              </a:ext>
            </a:extLst>
          </p:cNvPr>
          <p:cNvSpPr txBox="1"/>
          <p:nvPr/>
        </p:nvSpPr>
        <p:spPr>
          <a:xfrm>
            <a:off x="5371085" y="1409035"/>
            <a:ext cx="1449820" cy="791627"/>
          </a:xfrm>
          <a:prstGeom prst="rect">
            <a:avLst/>
          </a:prstGeom>
          <a:solidFill>
            <a:srgbClr val="125E5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1978"/>
              </a:lnSpc>
            </a:pPr>
            <a:r>
              <a:rPr lang="zh-CN" altLang="en-US" sz="3200" smtClean="0">
                <a:solidFill>
                  <a:schemeClr val="bg1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服务</a:t>
            </a:r>
            <a:endParaRPr lang="zh-CN" altLang="en-US" sz="3200" dirty="0">
              <a:solidFill>
                <a:schemeClr val="bg1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2520571" y="2262348"/>
            <a:ext cx="77067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、定制开发：与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OA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单点登录集成；短信平台集成；界面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定制；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lvl="0"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2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、在合同服务期内提供免费升级、免费技术支持；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3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7x24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小时，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5x8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小时可选。远程服务，紧急现场服务可选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2242617" y="4614245"/>
            <a:ext cx="2634183" cy="1007165"/>
            <a:chOff x="2242617" y="4545496"/>
            <a:chExt cx="2634183" cy="1007165"/>
          </a:xfrm>
        </p:grpSpPr>
        <p:sp>
          <p:nvSpPr>
            <p:cNvPr id="2" name="矩形 1"/>
            <p:cNvSpPr/>
            <p:nvPr/>
          </p:nvSpPr>
          <p:spPr>
            <a:xfrm>
              <a:off x="2242617" y="4545496"/>
              <a:ext cx="2634183" cy="1007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F5611E1-CE2F-4280-827F-1061CD6C12C0}"/>
                </a:ext>
              </a:extLst>
            </p:cNvPr>
            <p:cNvSpPr txBox="1"/>
            <p:nvPr/>
          </p:nvSpPr>
          <p:spPr>
            <a:xfrm>
              <a:off x="2448025" y="4648968"/>
              <a:ext cx="22233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zh-CN" altLang="en-US" sz="2000" dirty="0">
                  <a:solidFill>
                    <a:srgbClr val="FF0000"/>
                  </a:solidFill>
                  <a:latin typeface="PingFang SC" charset="-122"/>
                  <a:ea typeface="PingFang SC" charset="-122"/>
                  <a:cs typeface="PingFang SC" charset="-122"/>
                </a:rPr>
                <a:t>邮件产品支持网站</a:t>
              </a:r>
              <a:endParaRPr lang="en-US" altLang="zh-CN" sz="20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FF5611E1-CE2F-4280-827F-1061CD6C12C0}"/>
                </a:ext>
              </a:extLst>
            </p:cNvPr>
            <p:cNvSpPr txBox="1"/>
            <p:nvPr/>
          </p:nvSpPr>
          <p:spPr>
            <a:xfrm>
              <a:off x="2610364" y="5046533"/>
              <a:ext cx="18986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altLang="zh-CN" sz="2000" u="sng" dirty="0" err="1" smtClean="0">
                  <a:solidFill>
                    <a:schemeClr val="accent5">
                      <a:lumMod val="75000"/>
                    </a:schemeClr>
                  </a:solidFill>
                  <a:latin typeface="PingFang SC" charset="-122"/>
                  <a:ea typeface="PingFang SC" charset="-122"/>
                  <a:cs typeface="PingFang SC" charset="-122"/>
                  <a:hlinkClick r:id="rId5"/>
                </a:rPr>
                <a:t>www.</a:t>
              </a:r>
              <a:r>
                <a:rPr lang="en-US" altLang="zh-CN" sz="2000" u="sng" dirty="0" err="1" smtClean="0">
                  <a:solidFill>
                    <a:schemeClr val="accent5">
                      <a:lumMod val="75000"/>
                    </a:schemeClr>
                  </a:solidFill>
                  <a:latin typeface="PingFang SC" charset="-122"/>
                  <a:ea typeface="PingFang SC" charset="-122"/>
                  <a:cs typeface="PingFang SC" charset="-122"/>
                </a:rPr>
                <a:t>mailer.cn</a:t>
              </a:r>
              <a:endParaRPr lang="en-US" altLang="zh-CN" sz="2000" u="sng" dirty="0">
                <a:solidFill>
                  <a:schemeClr val="accent5">
                    <a:lumMod val="75000"/>
                  </a:schemeClr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</p:grpSp>
      <p:grpSp>
        <p:nvGrpSpPr>
          <p:cNvPr id="11" name="组 10"/>
          <p:cNvGrpSpPr/>
          <p:nvPr/>
        </p:nvGrpSpPr>
        <p:grpSpPr>
          <a:xfrm>
            <a:off x="5052078" y="4614245"/>
            <a:ext cx="2634183" cy="1007165"/>
            <a:chOff x="2242617" y="4545496"/>
            <a:chExt cx="2634183" cy="1007165"/>
          </a:xfrm>
        </p:grpSpPr>
        <p:sp>
          <p:nvSpPr>
            <p:cNvPr id="12" name="矩形 11"/>
            <p:cNvSpPr/>
            <p:nvPr/>
          </p:nvSpPr>
          <p:spPr>
            <a:xfrm>
              <a:off x="2242617" y="4545496"/>
              <a:ext cx="2634183" cy="10071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FF5611E1-CE2F-4280-827F-1061CD6C12C0}"/>
                </a:ext>
              </a:extLst>
            </p:cNvPr>
            <p:cNvSpPr txBox="1"/>
            <p:nvPr/>
          </p:nvSpPr>
          <p:spPr>
            <a:xfrm>
              <a:off x="2448025" y="4648968"/>
              <a:ext cx="22233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zh-CN" altLang="en-US" sz="2000" dirty="0" smtClean="0">
                  <a:solidFill>
                    <a:srgbClr val="FF0000"/>
                  </a:solidFill>
                  <a:latin typeface="PingFang SC" charset="-122"/>
                  <a:ea typeface="PingFang SC" charset="-122"/>
                  <a:cs typeface="PingFang SC" charset="-122"/>
                </a:rPr>
                <a:t>短信产品</a:t>
              </a:r>
              <a:r>
                <a:rPr lang="zh-CN" altLang="en-US" sz="2000" dirty="0">
                  <a:solidFill>
                    <a:srgbClr val="FF0000"/>
                  </a:solidFill>
                  <a:latin typeface="PingFang SC" charset="-122"/>
                  <a:ea typeface="PingFang SC" charset="-122"/>
                  <a:cs typeface="PingFang SC" charset="-122"/>
                </a:rPr>
                <a:t>支持网站</a:t>
              </a:r>
              <a:endParaRPr lang="en-US" altLang="zh-CN" sz="20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FF5611E1-CE2F-4280-827F-1061CD6C12C0}"/>
                </a:ext>
              </a:extLst>
            </p:cNvPr>
            <p:cNvSpPr txBox="1"/>
            <p:nvPr/>
          </p:nvSpPr>
          <p:spPr>
            <a:xfrm>
              <a:off x="2448025" y="5046533"/>
              <a:ext cx="22363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altLang="zh-CN" sz="2000" u="sng" dirty="0" err="1" smtClean="0">
                  <a:solidFill>
                    <a:schemeClr val="accent5">
                      <a:lumMod val="75000"/>
                    </a:schemeClr>
                  </a:solidFill>
                  <a:latin typeface="PingFang SC" charset="-122"/>
                  <a:ea typeface="PingFang SC" charset="-122"/>
                  <a:cs typeface="PingFang SC" charset="-122"/>
                  <a:hlinkClick r:id="rId5"/>
                </a:rPr>
                <a:t>www.</a:t>
              </a:r>
              <a:r>
                <a:rPr lang="en-US" altLang="zh-CN" sz="2000" u="sng" dirty="0" err="1" smtClean="0">
                  <a:solidFill>
                    <a:schemeClr val="accent5">
                      <a:lumMod val="75000"/>
                    </a:schemeClr>
                  </a:solidFill>
                  <a:latin typeface="PingFang SC" charset="-122"/>
                  <a:ea typeface="PingFang SC" charset="-122"/>
                  <a:cs typeface="PingFang SC" charset="-122"/>
                </a:rPr>
                <a:t>sendsms.cn</a:t>
              </a:r>
              <a:endParaRPr lang="en-US" altLang="zh-CN" sz="2000" u="sng" dirty="0" smtClean="0">
                <a:solidFill>
                  <a:schemeClr val="accent5">
                    <a:lumMod val="75000"/>
                  </a:schemeClr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</p:grpSp>
      <p:grpSp>
        <p:nvGrpSpPr>
          <p:cNvPr id="15" name="组 14"/>
          <p:cNvGrpSpPr/>
          <p:nvPr/>
        </p:nvGrpSpPr>
        <p:grpSpPr>
          <a:xfrm>
            <a:off x="7861539" y="4614245"/>
            <a:ext cx="2826652" cy="1007165"/>
            <a:chOff x="2212487" y="4545496"/>
            <a:chExt cx="2826652" cy="1007165"/>
          </a:xfrm>
        </p:grpSpPr>
        <p:sp>
          <p:nvSpPr>
            <p:cNvPr id="16" name="矩形 15"/>
            <p:cNvSpPr/>
            <p:nvPr/>
          </p:nvSpPr>
          <p:spPr>
            <a:xfrm>
              <a:off x="2242617" y="4545496"/>
              <a:ext cx="2634183" cy="10071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FF5611E1-CE2F-4280-827F-1061CD6C12C0}"/>
                </a:ext>
              </a:extLst>
            </p:cNvPr>
            <p:cNvSpPr txBox="1"/>
            <p:nvPr/>
          </p:nvSpPr>
          <p:spPr>
            <a:xfrm>
              <a:off x="2212487" y="4648968"/>
              <a:ext cx="2826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zh-CN" altLang="en-US" sz="2000" smtClean="0">
                  <a:solidFill>
                    <a:srgbClr val="FF0000"/>
                  </a:solidFill>
                  <a:latin typeface="PingFang SC" charset="-122"/>
                  <a:ea typeface="PingFang SC" charset="-122"/>
                  <a:cs typeface="PingFang SC" charset="-122"/>
                </a:rPr>
                <a:t>即时通讯产品</a:t>
              </a:r>
              <a:r>
                <a:rPr lang="zh-CN" altLang="en-US" sz="2000" dirty="0">
                  <a:solidFill>
                    <a:srgbClr val="FF0000"/>
                  </a:solidFill>
                  <a:latin typeface="PingFang SC" charset="-122"/>
                  <a:ea typeface="PingFang SC" charset="-122"/>
                  <a:cs typeface="PingFang SC" charset="-122"/>
                </a:rPr>
                <a:t>支持网站</a:t>
              </a:r>
              <a:endParaRPr lang="en-US" altLang="zh-CN" sz="20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FF5611E1-CE2F-4280-827F-1061CD6C12C0}"/>
                </a:ext>
              </a:extLst>
            </p:cNvPr>
            <p:cNvSpPr txBox="1"/>
            <p:nvPr/>
          </p:nvSpPr>
          <p:spPr>
            <a:xfrm>
              <a:off x="2565794" y="5046533"/>
              <a:ext cx="19878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altLang="zh-CN" sz="2000" u="sng" dirty="0" err="1" smtClean="0">
                  <a:solidFill>
                    <a:schemeClr val="accent5">
                      <a:lumMod val="75000"/>
                    </a:schemeClr>
                  </a:solidFill>
                  <a:latin typeface="PingFang SC" charset="-122"/>
                  <a:ea typeface="PingFang SC" charset="-122"/>
                  <a:cs typeface="PingFang SC" charset="-122"/>
                  <a:hlinkClick r:id="rId5"/>
                </a:rPr>
                <a:t>www.</a:t>
              </a:r>
              <a:r>
                <a:rPr lang="en-US" altLang="zh-CN" sz="2000" u="sng" dirty="0" err="1" smtClean="0">
                  <a:solidFill>
                    <a:schemeClr val="accent5">
                      <a:lumMod val="75000"/>
                    </a:schemeClr>
                  </a:solidFill>
                  <a:latin typeface="PingFang SC" charset="-122"/>
                  <a:ea typeface="PingFang SC" charset="-122"/>
                  <a:cs typeface="PingFang SC" charset="-122"/>
                </a:rPr>
                <a:t>long-d.cn</a:t>
              </a:r>
              <a:endParaRPr lang="en-US" altLang="zh-CN" sz="2000" u="sng" dirty="0" smtClean="0">
                <a:solidFill>
                  <a:schemeClr val="accent5">
                    <a:lumMod val="75000"/>
                  </a:schemeClr>
                </a:solidFill>
                <a:latin typeface="PingFang SC" charset="-122"/>
                <a:ea typeface="PingFang SC" charset="-122"/>
                <a:cs typeface="PingFang SC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35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F5611E1-CE2F-4280-827F-1061CD6C12C0}"/>
              </a:ext>
            </a:extLst>
          </p:cNvPr>
          <p:cNvSpPr txBox="1"/>
          <p:nvPr/>
        </p:nvSpPr>
        <p:spPr>
          <a:xfrm>
            <a:off x="1726088" y="1317941"/>
            <a:ext cx="9128091" cy="4668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 smtClean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服务</a:t>
            </a:r>
            <a:r>
              <a:rPr lang="zh-CN" altLang="en-US" sz="2000" dirty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理念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：用心服务，服务萌生感动；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2</a:t>
            </a:r>
            <a:r>
              <a:rPr lang="zh-CN" altLang="en-US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 smtClean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服务</a:t>
            </a:r>
            <a:r>
              <a:rPr lang="zh-CN" altLang="en-US" sz="2000" dirty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目标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：获得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100%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客户满意度，做客户信赖的长期合作伙伴；</a:t>
            </a:r>
            <a:endParaRPr lang="en-US" altLang="zh-CN" sz="2000" dirty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3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售前服务内容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：免费的技术咨询、系统规划、测试安装、使用培训；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4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售后服务内容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：现场实施、维护培训、系统调优、性能优化、故障排除、软件升级、系统巡检、产品文档更新；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5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增值服务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：系统扩容、系统升级、个性功能定制、集成开发；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6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支持方法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：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5×8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小时技术支持工程师直接远程服务、</a:t>
            </a:r>
            <a:r>
              <a:rPr lang="en-US" altLang="zh-CN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7×24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销售电话支持、现场支持；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7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、</a:t>
            </a:r>
            <a:r>
              <a:rPr lang="zh-CN" altLang="en-US" sz="2000" dirty="0">
                <a:solidFill>
                  <a:srgbClr val="125E56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支撑体系</a:t>
            </a:r>
            <a:r>
              <a:rPr lang="zh-CN" altLang="en-US" sz="2000" dirty="0">
                <a:solidFill>
                  <a:srgbClr val="125E56"/>
                </a:solidFill>
                <a:latin typeface="PingFang SC" charset="-122"/>
                <a:ea typeface="PingFang SC" charset="-122"/>
                <a:cs typeface="PingFang SC" charset="-122"/>
              </a:rPr>
              <a:t>：产品不断的升级发展，每年提供两次新版本升级；专业技术支持工程师队伍；</a:t>
            </a:r>
            <a:endParaRPr lang="en-US" altLang="zh-CN" sz="2000" dirty="0" smtClean="0">
              <a:solidFill>
                <a:srgbClr val="125E56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35431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服务体系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产品服务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4901338" y="2262043"/>
            <a:ext cx="302346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服务目标</a:t>
            </a:r>
            <a:endParaRPr lang="en-US" altLang="zh-CN" sz="44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2403078" y="3322982"/>
            <a:ext cx="738583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100%</a:t>
            </a:r>
            <a:r>
              <a:rPr lang="zh-CN" altLang="en-US" sz="48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满意</a:t>
            </a:r>
            <a:endParaRPr lang="en-US" altLang="zh-CN" sz="48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91" y="3657355"/>
            <a:ext cx="4393042" cy="3200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9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图片 21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CBEFF4F5-72EF-4580-B32A-4D32FAE0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11529"/>
          <a:stretch/>
        </p:blipFill>
        <p:spPr>
          <a:xfrm rot="16200000">
            <a:off x="2666117" y="-2666359"/>
            <a:ext cx="6856718" cy="12192000"/>
          </a:xfrm>
          <a:prstGeom prst="rect">
            <a:avLst/>
          </a:prstGeom>
          <a:ln>
            <a:solidFill>
              <a:srgbClr val="192530"/>
            </a:solidFill>
          </a:ln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1068400E-87C5-4C43-A6A4-ECB90853D174}"/>
              </a:ext>
            </a:extLst>
          </p:cNvPr>
          <p:cNvSpPr/>
          <p:nvPr/>
        </p:nvSpPr>
        <p:spPr>
          <a:xfrm>
            <a:off x="2903360" y="492388"/>
            <a:ext cx="6198598" cy="587322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994E5CB1-8275-4F25-865E-307E3B75167C}"/>
              </a:ext>
            </a:extLst>
          </p:cNvPr>
          <p:cNvSpPr/>
          <p:nvPr/>
        </p:nvSpPr>
        <p:spPr>
          <a:xfrm>
            <a:off x="3228734" y="655075"/>
            <a:ext cx="5547850" cy="5547850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633A2457-CA4C-42B2-875B-64C35DE9CBA4}"/>
              </a:ext>
            </a:extLst>
          </p:cNvPr>
          <p:cNvSpPr/>
          <p:nvPr/>
        </p:nvSpPr>
        <p:spPr>
          <a:xfrm>
            <a:off x="314960" y="254000"/>
            <a:ext cx="11541760" cy="62585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28A27034-700A-4EA8-AEFE-C6235F52DDCD}"/>
              </a:ext>
            </a:extLst>
          </p:cNvPr>
          <p:cNvSpPr txBox="1"/>
          <p:nvPr/>
        </p:nvSpPr>
        <p:spPr>
          <a:xfrm>
            <a:off x="4897561" y="4299110"/>
            <a:ext cx="2376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spc="600" dirty="0" smtClean="0">
                <a:solidFill>
                  <a:srgbClr val="22454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谢谢</a:t>
            </a:r>
            <a:endParaRPr lang="zh-CN" altLang="en-US" sz="8000" spc="600" dirty="0">
              <a:solidFill>
                <a:srgbClr val="22454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3391374" y="2554242"/>
            <a:ext cx="583213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与伙伴同行，让伙伴赢</a:t>
            </a:r>
            <a:endParaRPr lang="en-US" altLang="zh-CN" sz="4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4375457" y="3360347"/>
            <a:ext cx="343803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/>
            <a:r>
              <a:rPr lang="en-US" altLang="zh-CN" sz="3600" u="sng" dirty="0" err="1">
                <a:solidFill>
                  <a:schemeClr val="accent5">
                    <a:lumMod val="75000"/>
                  </a:schemeClr>
                </a:solidFill>
                <a:latin typeface="PingFang SC" charset="-122"/>
                <a:ea typeface="PingFang SC" charset="-122"/>
                <a:cs typeface="PingFang SC" charset="-122"/>
                <a:hlinkClick r:id="rId3"/>
              </a:rPr>
              <a:t>www.</a:t>
            </a:r>
            <a:r>
              <a:rPr lang="en-US" altLang="zh-CN" sz="3600" u="sng" dirty="0" err="1">
                <a:solidFill>
                  <a:schemeClr val="accent5">
                    <a:lumMod val="75000"/>
                  </a:schemeClr>
                </a:solidFill>
                <a:latin typeface="PingFang SC" charset="-122"/>
                <a:ea typeface="PingFang SC" charset="-122"/>
                <a:cs typeface="PingFang SC" charset="-122"/>
              </a:rPr>
              <a:t>long-d.cn</a:t>
            </a:r>
            <a:endParaRPr lang="en-US" altLang="zh-CN" sz="3600" u="sng" dirty="0">
              <a:solidFill>
                <a:schemeClr val="accent5">
                  <a:lumMod val="75000"/>
                </a:schemeClr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06" y="1498510"/>
            <a:ext cx="3213005" cy="62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2" y="871470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2921167"/>
            <a:ext cx="106899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2000</a:t>
            </a:r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年，起步</a:t>
            </a:r>
            <a:endParaRPr lang="en-US" altLang="zh-CN" sz="6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77" y="4406044"/>
            <a:ext cx="2535036" cy="2425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2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2" y="895844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3084443"/>
            <a:ext cx="106899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2003</a:t>
            </a:r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年，电子邮件系统</a:t>
            </a:r>
            <a:r>
              <a:rPr lang="en-US" altLang="zh-CN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1.0</a:t>
            </a:r>
            <a:endParaRPr lang="en-US" altLang="zh-CN" sz="6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748" y="4344485"/>
            <a:ext cx="3154192" cy="2269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2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7"/>
          <p:cNvSpPr/>
          <p:nvPr/>
        </p:nvSpPr>
        <p:spPr>
          <a:xfrm>
            <a:off x="5168341" y="880476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2806147"/>
            <a:ext cx="106899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2005</a:t>
            </a:r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年，金笛短信</a:t>
            </a:r>
            <a:r>
              <a:rPr lang="en-US" altLang="zh-CN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1.0</a:t>
            </a:r>
            <a:endParaRPr lang="en-US" altLang="zh-CN" sz="6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3443600" y="4020593"/>
            <a:ext cx="530479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2017</a:t>
            </a:r>
            <a:r>
              <a:rPr lang="zh-CN" altLang="en-US" sz="36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年，市场占有率第一</a:t>
            </a:r>
            <a:endParaRPr lang="en-US" altLang="zh-CN" sz="36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7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圆角矩形 8"/>
          <p:cNvSpPr/>
          <p:nvPr/>
        </p:nvSpPr>
        <p:spPr>
          <a:xfrm>
            <a:off x="5168342" y="895844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FE294B29-5458-4E50-B991-C740416FCB85}"/>
              </a:ext>
            </a:extLst>
          </p:cNvPr>
          <p:cNvSpPr txBox="1"/>
          <p:nvPr/>
        </p:nvSpPr>
        <p:spPr>
          <a:xfrm>
            <a:off x="751001" y="2430663"/>
            <a:ext cx="106899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2009</a:t>
            </a:r>
            <a:r>
              <a:rPr lang="zh-CN" altLang="en-US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年，龙笛即时通讯软件</a:t>
            </a:r>
            <a:r>
              <a:rPr lang="en-US" altLang="zh-CN" sz="6000" dirty="0" smtClean="0">
                <a:gradFill>
                  <a:gsLst>
                    <a:gs pos="0">
                      <a:srgbClr val="1F496D"/>
                    </a:gs>
                    <a:gs pos="100000">
                      <a:srgbClr val="4C2E4A"/>
                    </a:gs>
                  </a:gsLst>
                  <a:lin ang="5400000" scaled="1"/>
                </a:gradFill>
                <a:latin typeface="Alibaba PuHuiTi 2.0 65 Medium" charset="-122"/>
                <a:ea typeface="Alibaba PuHuiTi 2.0 65 Medium" charset="-122"/>
                <a:cs typeface="Alibaba PuHuiTi 2.0 65 Medium" charset="-122"/>
              </a:rPr>
              <a:t>1.0</a:t>
            </a:r>
            <a:endParaRPr lang="en-US" altLang="zh-CN" sz="6000" dirty="0">
              <a:gradFill>
                <a:gsLst>
                  <a:gs pos="0">
                    <a:srgbClr val="1F496D"/>
                  </a:gs>
                  <a:gs pos="100000">
                    <a:srgbClr val="4C2E4A"/>
                  </a:gs>
                </a:gsLst>
                <a:lin ang="5400000" scaled="1"/>
              </a:gradFill>
              <a:latin typeface="Alibaba PuHuiTi 2.0 65 Medium" charset="-122"/>
              <a:ea typeface="Alibaba PuHuiTi 2.0 65 Medium" charset="-122"/>
              <a:cs typeface="Alibaba PuHuiTi 2.0 65 Medium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3443600" y="3843892"/>
            <a:ext cx="503779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2021</a:t>
            </a:r>
            <a:r>
              <a:rPr lang="zh-CN" altLang="en-US" sz="36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，最新版</a:t>
            </a:r>
            <a:r>
              <a:rPr lang="en-US" altLang="zh-CN" sz="3600" dirty="0" smtClean="0">
                <a:solidFill>
                  <a:srgbClr val="FF0000"/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3.1.32.00</a:t>
            </a:r>
            <a:endParaRPr lang="en-US" altLang="zh-CN" sz="3600" dirty="0">
              <a:solidFill>
                <a:srgbClr val="FF0000"/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E7FD2FE-365F-403D-8318-4AFB0EC2FD8B}"/>
              </a:ext>
            </a:extLst>
          </p:cNvPr>
          <p:cNvSpPr txBox="1"/>
          <p:nvPr/>
        </p:nvSpPr>
        <p:spPr>
          <a:xfrm>
            <a:off x="3443600" y="4490223"/>
            <a:ext cx="5037791" cy="102226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十年如一日，每天的细细打磨</a:t>
            </a:r>
            <a:endParaRPr lang="en-US" altLang="zh-CN" sz="2400" kern="0" dirty="0">
              <a:solidFill>
                <a:schemeClr val="tx1">
                  <a:lumMod val="75000"/>
                  <a:lumOff val="25000"/>
                </a:schemeClr>
              </a:solidFill>
              <a:latin typeface="Alibaba PuHuiTi 2.0 55" charset="-122"/>
              <a:ea typeface="Alibaba PuHuiTi 2.0 55" charset="-122"/>
              <a:cs typeface="Alibaba PuHuiTi 2.0 55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55" charset="-122"/>
                <a:ea typeface="Alibaba PuHuiTi 2.0 55" charset="-122"/>
                <a:cs typeface="Alibaba PuHuiTi 2.0 55" charset="-122"/>
              </a:rPr>
              <a:t>版本背后，是一颗执着的心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4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自然, 池塘, 雨&#10;&#10;描述已自动生成">
            <a:extLst>
              <a:ext uri="{FF2B5EF4-FFF2-40B4-BE49-F238E27FC236}">
                <a16:creationId xmlns:a16="http://schemas.microsoft.com/office/drawing/2014/main" xmlns="" id="{AA15D014-6D0C-466B-8B24-D555B6C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/>
          <a:stretch/>
        </p:blipFill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553200 w 6858000"/>
              <a:gd name="connsiteY0" fmla="*/ 1278488 h 12192000"/>
              <a:gd name="connsiteX1" fmla="*/ 5498232 w 6858000"/>
              <a:gd name="connsiteY1" fmla="*/ 223520 h 12192000"/>
              <a:gd name="connsiteX2" fmla="*/ 1278488 w 6858000"/>
              <a:gd name="connsiteY2" fmla="*/ 223520 h 12192000"/>
              <a:gd name="connsiteX3" fmla="*/ 223520 w 6858000"/>
              <a:gd name="connsiteY3" fmla="*/ 1278488 h 12192000"/>
              <a:gd name="connsiteX4" fmla="*/ 223520 w 6858000"/>
              <a:gd name="connsiteY4" fmla="*/ 10832232 h 12192000"/>
              <a:gd name="connsiteX5" fmla="*/ 1278488 w 6858000"/>
              <a:gd name="connsiteY5" fmla="*/ 11887200 h 12192000"/>
              <a:gd name="connsiteX6" fmla="*/ 5498232 w 6858000"/>
              <a:gd name="connsiteY6" fmla="*/ 11887200 h 12192000"/>
              <a:gd name="connsiteX7" fmla="*/ 6553200 w 6858000"/>
              <a:gd name="connsiteY7" fmla="*/ 10832232 h 12192000"/>
              <a:gd name="connsiteX8" fmla="*/ 6858000 w 6858000"/>
              <a:gd name="connsiteY8" fmla="*/ 0 h 12192000"/>
              <a:gd name="connsiteX9" fmla="*/ 68580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0">
                <a:moveTo>
                  <a:pt x="6553200" y="1278488"/>
                </a:moveTo>
                <a:cubicBezTo>
                  <a:pt x="6553200" y="695845"/>
                  <a:pt x="6080875" y="223520"/>
                  <a:pt x="5498232" y="223520"/>
                </a:cubicBezTo>
                <a:lnTo>
                  <a:pt x="1278488" y="223520"/>
                </a:lnTo>
                <a:cubicBezTo>
                  <a:pt x="695845" y="223520"/>
                  <a:pt x="223520" y="695845"/>
                  <a:pt x="223520" y="1278488"/>
                </a:cubicBezTo>
                <a:lnTo>
                  <a:pt x="223520" y="10832232"/>
                </a:lnTo>
                <a:cubicBezTo>
                  <a:pt x="223520" y="11414875"/>
                  <a:pt x="695845" y="11887200"/>
                  <a:pt x="1278488" y="11887200"/>
                </a:cubicBezTo>
                <a:lnTo>
                  <a:pt x="5498232" y="11887200"/>
                </a:lnTo>
                <a:cubicBezTo>
                  <a:pt x="6080875" y="11887200"/>
                  <a:pt x="6553200" y="11414875"/>
                  <a:pt x="6553200" y="10832232"/>
                </a:cubicBezTo>
                <a:close/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788826"/>
            <a:ext cx="3186292" cy="197497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702822" y="405919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高新技术企业认证</a:t>
            </a:r>
            <a:endParaRPr kumimoji="1" lang="zh-CN" altLang="en-US" sz="28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17462" y="4059193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PingFang SC" charset="-122"/>
                <a:ea typeface="PingFang SC" charset="-122"/>
                <a:cs typeface="PingFang SC" charset="-122"/>
              </a:rPr>
              <a:t>双软认证企业</a:t>
            </a:r>
            <a:endParaRPr kumimoji="1" lang="zh-CN" altLang="en-US" sz="2800" dirty="0"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654739" y="5427819"/>
            <a:ext cx="288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100%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PingFang SC" charset="-122"/>
                <a:ea typeface="PingFang SC" charset="-122"/>
                <a:cs typeface="PingFang SC" charset="-122"/>
              </a:rPr>
              <a:t>本土企业</a:t>
            </a:r>
            <a:endParaRPr kumimoji="1" lang="zh-CN" altLang="en-US" sz="3200" dirty="0">
              <a:solidFill>
                <a:srgbClr val="FF0000"/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168342" y="894723"/>
            <a:ext cx="1855305" cy="1513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47ADBF1A-1174-4914-BA12-487C999D48D1}"/>
              </a:ext>
            </a:extLst>
          </p:cNvPr>
          <p:cNvSpPr txBox="1"/>
          <p:nvPr/>
        </p:nvSpPr>
        <p:spPr>
          <a:xfrm>
            <a:off x="5249708" y="561935"/>
            <a:ext cx="169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2F8482"/>
                </a:solidFill>
                <a:latin typeface="PingFang SC Medium" charset="-122"/>
                <a:ea typeface="PingFang SC Medium" charset="-122"/>
                <a:cs typeface="PingFang SC Medium" charset="-122"/>
              </a:rPr>
              <a:t>公司介绍</a:t>
            </a:r>
            <a:endParaRPr lang="zh-CN" altLang="en-US" sz="2800" dirty="0">
              <a:solidFill>
                <a:srgbClr val="2F8482"/>
              </a:solidFill>
              <a:latin typeface="PingFang SC Medium" charset="-122"/>
              <a:ea typeface="PingFang SC Medium" charset="-122"/>
              <a:cs typeface="PingFang SC Medium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64" y="535431"/>
            <a:ext cx="2253248" cy="4360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83" y="946786"/>
            <a:ext cx="2866714" cy="3941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81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268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0522C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400" dirty="0">
            <a:latin typeface="思源黑体 CN Light" panose="020B0300000000000000" pitchFamily="34" charset="-122"/>
            <a:ea typeface="思源黑体 CN Light" panose="020B0300000000000000" pitchFamily="34" charset="-122"/>
            <a:sym typeface="思源黑体 CN Light" panose="020B03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4728</TotalTime>
  <Words>1146</Words>
  <Application>Microsoft Macintosh PowerPoint</Application>
  <PresentationFormat>宽屏</PresentationFormat>
  <Paragraphs>162</Paragraphs>
  <Slides>47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5" baseType="lpstr">
      <vt:lpstr>Alibaba PuHuiTi 2.0 105 Heavy</vt:lpstr>
      <vt:lpstr>Alibaba PuHuiTi 2.0 55</vt:lpstr>
      <vt:lpstr>Alibaba PuHuiTi 2.0 65 Medium</vt:lpstr>
      <vt:lpstr>Alibaba PuHuiTi 2.0 95 ExtraBold</vt:lpstr>
      <vt:lpstr>DengXian</vt:lpstr>
      <vt:lpstr>PingFang SC</vt:lpstr>
      <vt:lpstr>PingFang SC Medium</vt:lpstr>
      <vt:lpstr>Source Han Sans CN</vt:lpstr>
      <vt:lpstr>Source Han Sans CN Medium</vt:lpstr>
      <vt:lpstr>Source Han Sans CN Normal</vt:lpstr>
      <vt:lpstr>STXinwei</vt:lpstr>
      <vt:lpstr>Wingdings</vt:lpstr>
      <vt:lpstr>等线</vt:lpstr>
      <vt:lpstr>等线 Light</vt:lpstr>
      <vt:lpstr>思源黑体 CN Light</vt:lpstr>
      <vt:lpstr>思源黑体 CN Normal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8618213036731</dc:creator>
  <cp:lastModifiedBy>Microsoft Office 用户</cp:lastModifiedBy>
  <cp:revision>92</cp:revision>
  <dcterms:created xsi:type="dcterms:W3CDTF">2021-02-04T14:04:37Z</dcterms:created>
  <dcterms:modified xsi:type="dcterms:W3CDTF">2022-03-01T01:46:00Z</dcterms:modified>
</cp:coreProperties>
</file>

<file path=docProps/ms-ppt-slide-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6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6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